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60" r:id="rId6"/>
    <p:sldId id="261" r:id="rId7"/>
    <p:sldId id="262" r:id="rId8"/>
    <p:sldId id="263" r:id="rId9"/>
    <p:sldId id="266" r:id="rId10"/>
    <p:sldId id="259" r:id="rId11"/>
    <p:sldId id="264" r:id="rId12"/>
    <p:sldId id="265"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6F54"/>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B47565-C7FA-47AD-9C65-17C7C2AA34EF}" type="doc">
      <dgm:prSet loTypeId="urn:microsoft.com/office/officeart/2005/8/layout/vList3" loCatId="list" qsTypeId="urn:microsoft.com/office/officeart/2005/8/quickstyle/simple1" qsCatId="simple" csTypeId="urn:microsoft.com/office/officeart/2005/8/colors/accent1_2" csCatId="accent1" phldr="1"/>
      <dgm:spPr/>
    </dgm:pt>
    <dgm:pt modelId="{54CABE78-D1F4-4751-9CDE-FB61AA5A4CDE}">
      <dgm:prSet phldrT="[Текст]"/>
      <dgm:spPr/>
      <dgm:t>
        <a:bodyPr/>
        <a:lstStyle/>
        <a:p>
          <a:r>
            <a:rPr lang="az-Latn-AZ" dirty="0"/>
            <a:t>Bakteriemiya</a:t>
          </a:r>
          <a:endParaRPr lang="en-US" dirty="0"/>
        </a:p>
      </dgm:t>
    </dgm:pt>
    <dgm:pt modelId="{0E1DE2F7-25AE-449B-B2E0-65BF1D02D2D6}" cxnId="{B5F1C4A2-54FB-46CF-A2A0-315EF624F3F2}" type="parTrans">
      <dgm:prSet/>
      <dgm:spPr/>
      <dgm:t>
        <a:bodyPr/>
        <a:lstStyle/>
        <a:p>
          <a:endParaRPr lang="en-US"/>
        </a:p>
      </dgm:t>
    </dgm:pt>
    <dgm:pt modelId="{836A313E-6CDE-4009-8605-BA49494D296A}" cxnId="{B5F1C4A2-54FB-46CF-A2A0-315EF624F3F2}" type="sibTrans">
      <dgm:prSet/>
      <dgm:spPr/>
      <dgm:t>
        <a:bodyPr/>
        <a:lstStyle/>
        <a:p>
          <a:endParaRPr lang="en-US"/>
        </a:p>
      </dgm:t>
    </dgm:pt>
    <dgm:pt modelId="{04FE8194-42FC-4881-A5F9-484B6E7C9AC3}">
      <dgm:prSet phldrT="[Текст]"/>
      <dgm:spPr/>
      <dgm:t>
        <a:bodyPr/>
        <a:lstStyle/>
        <a:p>
          <a:r>
            <a:rPr lang="az-Latn-AZ" dirty="0"/>
            <a:t>Patogen mikroorqanizmlərə qarşı orqanizmin sensibilizasiyası</a:t>
          </a:r>
          <a:endParaRPr lang="en-US" dirty="0"/>
        </a:p>
      </dgm:t>
    </dgm:pt>
    <dgm:pt modelId="{DCCBAD20-B26B-4FAB-AA7C-B1D19AF24E54}" cxnId="{B874B715-1DB7-4D1D-B199-8E62B5C36043}" type="parTrans">
      <dgm:prSet/>
      <dgm:spPr/>
      <dgm:t>
        <a:bodyPr/>
        <a:lstStyle/>
        <a:p>
          <a:endParaRPr lang="en-US"/>
        </a:p>
      </dgm:t>
    </dgm:pt>
    <dgm:pt modelId="{001F51EA-CE26-4083-811D-0A7CCE2A50AC}" cxnId="{B874B715-1DB7-4D1D-B199-8E62B5C36043}" type="sibTrans">
      <dgm:prSet/>
      <dgm:spPr/>
      <dgm:t>
        <a:bodyPr/>
        <a:lstStyle/>
        <a:p>
          <a:endParaRPr lang="en-US"/>
        </a:p>
      </dgm:t>
    </dgm:pt>
    <dgm:pt modelId="{758720AB-25E4-4FDF-97FD-4C9831230804}">
      <dgm:prSet phldrT="[Текст]"/>
      <dgm:spPr/>
      <dgm:t>
        <a:bodyPr/>
        <a:lstStyle/>
        <a:p>
          <a:r>
            <a:rPr lang="az-Latn-AZ" dirty="0"/>
            <a:t>Endokardın struktur tamlığının pozulması</a:t>
          </a:r>
          <a:endParaRPr lang="en-US" dirty="0"/>
        </a:p>
      </dgm:t>
    </dgm:pt>
    <dgm:pt modelId="{7DD7782C-82E4-467C-BA80-4D9EA6E92225}" cxnId="{36321AA1-C0EC-403E-885C-BCD0AC1F33FF}" type="parTrans">
      <dgm:prSet/>
      <dgm:spPr/>
      <dgm:t>
        <a:bodyPr/>
        <a:lstStyle/>
        <a:p>
          <a:endParaRPr lang="en-US"/>
        </a:p>
      </dgm:t>
    </dgm:pt>
    <dgm:pt modelId="{C22EBBFC-3472-4477-B506-E3985BB4A266}" cxnId="{36321AA1-C0EC-403E-885C-BCD0AC1F33FF}" type="sibTrans">
      <dgm:prSet/>
      <dgm:spPr/>
      <dgm:t>
        <a:bodyPr/>
        <a:lstStyle/>
        <a:p>
          <a:endParaRPr lang="en-US"/>
        </a:p>
      </dgm:t>
    </dgm:pt>
    <dgm:pt modelId="{E1DA9702-F348-483B-A4DB-E9923DC187EF}" type="pres">
      <dgm:prSet presAssocID="{92B47565-C7FA-47AD-9C65-17C7C2AA34EF}" presName="linearFlow" presStyleCnt="0">
        <dgm:presLayoutVars>
          <dgm:dir/>
          <dgm:resizeHandles val="exact"/>
        </dgm:presLayoutVars>
      </dgm:prSet>
      <dgm:spPr/>
    </dgm:pt>
    <dgm:pt modelId="{921CAF97-A680-4B3F-999C-021B12746711}" type="pres">
      <dgm:prSet presAssocID="{54CABE78-D1F4-4751-9CDE-FB61AA5A4CDE}" presName="composite" presStyleCnt="0"/>
      <dgm:spPr/>
    </dgm:pt>
    <dgm:pt modelId="{3E42A5DB-4C46-494D-B9BB-9D89F3621952}" type="pres">
      <dgm:prSet presAssocID="{54CABE78-D1F4-4751-9CDE-FB61AA5A4CDE}" presName="imgShp" presStyleLbl="fgImgPlace1" presStyleIdx="0" presStyleCnt="3"/>
      <dgm:spPr/>
    </dgm:pt>
    <dgm:pt modelId="{75D97C3B-A567-4D97-B648-74A074F0C73A}" type="pres">
      <dgm:prSet presAssocID="{54CABE78-D1F4-4751-9CDE-FB61AA5A4CDE}" presName="txShp" presStyleLbl="node1" presStyleIdx="0" presStyleCnt="3" custLinFactNeighborY="-1262">
        <dgm:presLayoutVars>
          <dgm:bulletEnabled val="1"/>
        </dgm:presLayoutVars>
      </dgm:prSet>
      <dgm:spPr/>
    </dgm:pt>
    <dgm:pt modelId="{8BC3D8A0-91E9-4F3C-AF0D-2E002CE3A6A7}" type="pres">
      <dgm:prSet presAssocID="{836A313E-6CDE-4009-8605-BA49494D296A}" presName="spacing" presStyleCnt="0"/>
      <dgm:spPr/>
    </dgm:pt>
    <dgm:pt modelId="{2017B171-0362-48A1-9C57-C49953EE0333}" type="pres">
      <dgm:prSet presAssocID="{04FE8194-42FC-4881-A5F9-484B6E7C9AC3}" presName="composite" presStyleCnt="0"/>
      <dgm:spPr/>
    </dgm:pt>
    <dgm:pt modelId="{EBC24B72-1172-45AE-81E7-3D92567A0512}" type="pres">
      <dgm:prSet presAssocID="{04FE8194-42FC-4881-A5F9-484B6E7C9AC3}" presName="imgShp" presStyleLbl="fgImgPlace1" presStyleIdx="1" presStyleCnt="3"/>
      <dgm:spPr/>
    </dgm:pt>
    <dgm:pt modelId="{BA2E15B4-74F4-403E-9A2C-1778A9CFD2A1}" type="pres">
      <dgm:prSet presAssocID="{04FE8194-42FC-4881-A5F9-484B6E7C9AC3}" presName="txShp" presStyleLbl="node1" presStyleIdx="1" presStyleCnt="3">
        <dgm:presLayoutVars>
          <dgm:bulletEnabled val="1"/>
        </dgm:presLayoutVars>
      </dgm:prSet>
      <dgm:spPr/>
    </dgm:pt>
    <dgm:pt modelId="{DCDC9F8C-0A5E-4244-9215-0D3A01D7AFF4}" type="pres">
      <dgm:prSet presAssocID="{001F51EA-CE26-4083-811D-0A7CCE2A50AC}" presName="spacing" presStyleCnt="0"/>
      <dgm:spPr/>
    </dgm:pt>
    <dgm:pt modelId="{AB01E8DF-FD72-479A-8ECD-4BB0F5DBFCD6}" type="pres">
      <dgm:prSet presAssocID="{758720AB-25E4-4FDF-97FD-4C9831230804}" presName="composite" presStyleCnt="0"/>
      <dgm:spPr/>
    </dgm:pt>
    <dgm:pt modelId="{F9D46536-4617-4CC3-B9F2-BCBEF4AA6276}" type="pres">
      <dgm:prSet presAssocID="{758720AB-25E4-4FDF-97FD-4C9831230804}" presName="imgShp" presStyleLbl="fgImgPlace1" presStyleIdx="2" presStyleCnt="3"/>
      <dgm:spPr/>
    </dgm:pt>
    <dgm:pt modelId="{9C8A33D4-B6F9-4822-B2BA-582C2A8F1BCA}" type="pres">
      <dgm:prSet presAssocID="{758720AB-25E4-4FDF-97FD-4C9831230804}" presName="txShp" presStyleLbl="node1" presStyleIdx="2" presStyleCnt="3">
        <dgm:presLayoutVars>
          <dgm:bulletEnabled val="1"/>
        </dgm:presLayoutVars>
      </dgm:prSet>
      <dgm:spPr/>
    </dgm:pt>
  </dgm:ptLst>
  <dgm:cxnLst>
    <dgm:cxn modelId="{F6B86C07-F3D4-459D-BD7F-C48E2F669B43}" type="presOf" srcId="{54CABE78-D1F4-4751-9CDE-FB61AA5A4CDE}" destId="{75D97C3B-A567-4D97-B648-74A074F0C73A}" srcOrd="0" destOrd="0" presId="urn:microsoft.com/office/officeart/2005/8/layout/vList3"/>
    <dgm:cxn modelId="{B874B715-1DB7-4D1D-B199-8E62B5C36043}" srcId="{92B47565-C7FA-47AD-9C65-17C7C2AA34EF}" destId="{04FE8194-42FC-4881-A5F9-484B6E7C9AC3}" srcOrd="1" destOrd="0" parTransId="{DCCBAD20-B26B-4FAB-AA7C-B1D19AF24E54}" sibTransId="{001F51EA-CE26-4083-811D-0A7CCE2A50AC}"/>
    <dgm:cxn modelId="{CD157750-637D-43F9-9FB5-CEBAA0F0450F}" type="presOf" srcId="{92B47565-C7FA-47AD-9C65-17C7C2AA34EF}" destId="{E1DA9702-F348-483B-A4DB-E9923DC187EF}" srcOrd="0" destOrd="0" presId="urn:microsoft.com/office/officeart/2005/8/layout/vList3"/>
    <dgm:cxn modelId="{F8B9C18C-2DD1-4A78-BAD7-1F06574591F0}" type="presOf" srcId="{758720AB-25E4-4FDF-97FD-4C9831230804}" destId="{9C8A33D4-B6F9-4822-B2BA-582C2A8F1BCA}" srcOrd="0" destOrd="0" presId="urn:microsoft.com/office/officeart/2005/8/layout/vList3"/>
    <dgm:cxn modelId="{36321AA1-C0EC-403E-885C-BCD0AC1F33FF}" srcId="{92B47565-C7FA-47AD-9C65-17C7C2AA34EF}" destId="{758720AB-25E4-4FDF-97FD-4C9831230804}" srcOrd="2" destOrd="0" parTransId="{7DD7782C-82E4-467C-BA80-4D9EA6E92225}" sibTransId="{C22EBBFC-3472-4477-B506-E3985BB4A266}"/>
    <dgm:cxn modelId="{B5F1C4A2-54FB-46CF-A2A0-315EF624F3F2}" srcId="{92B47565-C7FA-47AD-9C65-17C7C2AA34EF}" destId="{54CABE78-D1F4-4751-9CDE-FB61AA5A4CDE}" srcOrd="0" destOrd="0" parTransId="{0E1DE2F7-25AE-449B-B2E0-65BF1D02D2D6}" sibTransId="{836A313E-6CDE-4009-8605-BA49494D296A}"/>
    <dgm:cxn modelId="{38A60FBF-F5F6-42F2-A7B3-45CD00E03526}" type="presOf" srcId="{04FE8194-42FC-4881-A5F9-484B6E7C9AC3}" destId="{BA2E15B4-74F4-403E-9A2C-1778A9CFD2A1}" srcOrd="0" destOrd="0" presId="urn:microsoft.com/office/officeart/2005/8/layout/vList3"/>
    <dgm:cxn modelId="{57184B3E-02E0-46D6-90EB-0E8C446B4C4C}" type="presParOf" srcId="{E1DA9702-F348-483B-A4DB-E9923DC187EF}" destId="{921CAF97-A680-4B3F-999C-021B12746711}" srcOrd="0" destOrd="0" presId="urn:microsoft.com/office/officeart/2005/8/layout/vList3"/>
    <dgm:cxn modelId="{4B4DB271-BEF1-455D-8FF4-6161B5275CF0}" type="presParOf" srcId="{921CAF97-A680-4B3F-999C-021B12746711}" destId="{3E42A5DB-4C46-494D-B9BB-9D89F3621952}" srcOrd="0" destOrd="0" presId="urn:microsoft.com/office/officeart/2005/8/layout/vList3"/>
    <dgm:cxn modelId="{273A85AE-8E3F-4B1E-B4AB-DC5B47E1FDA7}" type="presParOf" srcId="{921CAF97-A680-4B3F-999C-021B12746711}" destId="{75D97C3B-A567-4D97-B648-74A074F0C73A}" srcOrd="1" destOrd="0" presId="urn:microsoft.com/office/officeart/2005/8/layout/vList3"/>
    <dgm:cxn modelId="{8A1080AD-D0C1-414B-9B33-DCBB2FB778BF}" type="presParOf" srcId="{E1DA9702-F348-483B-A4DB-E9923DC187EF}" destId="{8BC3D8A0-91E9-4F3C-AF0D-2E002CE3A6A7}" srcOrd="1" destOrd="0" presId="urn:microsoft.com/office/officeart/2005/8/layout/vList3"/>
    <dgm:cxn modelId="{13B285CF-3BA2-493E-9FBB-6FF273DD4574}" type="presParOf" srcId="{E1DA9702-F348-483B-A4DB-E9923DC187EF}" destId="{2017B171-0362-48A1-9C57-C49953EE0333}" srcOrd="2" destOrd="0" presId="urn:microsoft.com/office/officeart/2005/8/layout/vList3"/>
    <dgm:cxn modelId="{0E0A27C5-4DDE-4A56-A6CF-70C795180EB0}" type="presParOf" srcId="{2017B171-0362-48A1-9C57-C49953EE0333}" destId="{EBC24B72-1172-45AE-81E7-3D92567A0512}" srcOrd="0" destOrd="0" presId="urn:microsoft.com/office/officeart/2005/8/layout/vList3"/>
    <dgm:cxn modelId="{D0698C1A-8150-4869-B6F6-89D279FDA461}" type="presParOf" srcId="{2017B171-0362-48A1-9C57-C49953EE0333}" destId="{BA2E15B4-74F4-403E-9A2C-1778A9CFD2A1}" srcOrd="1" destOrd="0" presId="urn:microsoft.com/office/officeart/2005/8/layout/vList3"/>
    <dgm:cxn modelId="{43D64D11-EDFF-49E7-86DD-E2EF85A66C01}" type="presParOf" srcId="{E1DA9702-F348-483B-A4DB-E9923DC187EF}" destId="{DCDC9F8C-0A5E-4244-9215-0D3A01D7AFF4}" srcOrd="3" destOrd="0" presId="urn:microsoft.com/office/officeart/2005/8/layout/vList3"/>
    <dgm:cxn modelId="{D524653D-3AAC-4896-A850-944AEDF4570F}" type="presParOf" srcId="{E1DA9702-F348-483B-A4DB-E9923DC187EF}" destId="{AB01E8DF-FD72-479A-8ECD-4BB0F5DBFCD6}" srcOrd="4" destOrd="0" presId="urn:microsoft.com/office/officeart/2005/8/layout/vList3"/>
    <dgm:cxn modelId="{5089D1FE-E61C-47D6-A4B6-691AE5729C08}" type="presParOf" srcId="{AB01E8DF-FD72-479A-8ECD-4BB0F5DBFCD6}" destId="{F9D46536-4617-4CC3-B9F2-BCBEF4AA6276}" srcOrd="0" destOrd="0" presId="urn:microsoft.com/office/officeart/2005/8/layout/vList3"/>
    <dgm:cxn modelId="{895E3F67-BC32-446A-B1E0-58E3CE5937B6}" type="presParOf" srcId="{AB01E8DF-FD72-479A-8ECD-4BB0F5DBFCD6}" destId="{9C8A33D4-B6F9-4822-B2BA-582C2A8F1BCA}"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15400" cy="3777622"/>
        <a:chOff x="0" y="0"/>
        <a:chExt cx="8915400" cy="3777622"/>
      </a:xfrm>
    </dsp:grpSpPr>
    <dsp:sp modelId="{75D97C3B-A567-4D97-B648-74A074F0C73A}">
      <dsp:nvSpPr>
        <dsp:cNvPr id="4" name="Pentagon 3"/>
        <dsp:cNvSpPr/>
      </dsp:nvSpPr>
      <dsp:spPr bwMode="white">
        <a:xfrm rot="10800000">
          <a:off x="1763160" y="0"/>
          <a:ext cx="5928741" cy="1079321"/>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5950" tIns="99060" rIns="184912"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az-Latn-AZ" dirty="0"/>
            <a:t>Bakteriemiya</a:t>
          </a:r>
          <a:endParaRPr lang="en-US" dirty="0"/>
        </a:p>
      </dsp:txBody>
      <dsp:txXfrm rot="10800000">
        <a:off x="1763160" y="0"/>
        <a:ext cx="5928741" cy="1079321"/>
      </dsp:txXfrm>
    </dsp:sp>
    <dsp:sp modelId="{3E42A5DB-4C46-494D-B9BB-9D89F3621952}">
      <dsp:nvSpPr>
        <dsp:cNvPr id="3" name="Oval 2"/>
        <dsp:cNvSpPr/>
      </dsp:nvSpPr>
      <dsp:spPr bwMode="white">
        <a:xfrm>
          <a:off x="1223499" y="0"/>
          <a:ext cx="1079321" cy="1079321"/>
        </a:xfrm>
        <a:prstGeom prst="ellipse">
          <a:avLst/>
        </a:prstGeom>
      </dsp:spPr>
      <dsp:style>
        <a:lnRef idx="2">
          <a:schemeClr val="lt1"/>
        </a:lnRef>
        <a:fillRef idx="1">
          <a:schemeClr val="accent1">
            <a:tint val="50000"/>
          </a:schemeClr>
        </a:fillRef>
        <a:effectRef idx="0">
          <a:scrgbClr r="0" g="0" b="0"/>
        </a:effectRef>
        <a:fontRef idx="minor"/>
      </dsp:style>
      <dsp:txXfrm>
        <a:off x="1223499" y="0"/>
        <a:ext cx="1079321" cy="1079321"/>
      </dsp:txXfrm>
    </dsp:sp>
    <dsp:sp modelId="{BA2E15B4-74F4-403E-9A2C-1778A9CFD2A1}">
      <dsp:nvSpPr>
        <dsp:cNvPr id="6" name="Pentagon 5"/>
        <dsp:cNvSpPr/>
      </dsp:nvSpPr>
      <dsp:spPr bwMode="white">
        <a:xfrm rot="10800000">
          <a:off x="1763160" y="1349151"/>
          <a:ext cx="5928741" cy="1079321"/>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5950" tIns="99060" rIns="184912"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az-Latn-AZ" dirty="0"/>
            <a:t>Patogen mikroorqanizmlərə qarşı orqanizmin sensibilizasiyası</a:t>
          </a:r>
          <a:endParaRPr lang="en-US" dirty="0"/>
        </a:p>
      </dsp:txBody>
      <dsp:txXfrm rot="10800000">
        <a:off x="1763160" y="1349151"/>
        <a:ext cx="5928741" cy="1079321"/>
      </dsp:txXfrm>
    </dsp:sp>
    <dsp:sp modelId="{EBC24B72-1172-45AE-81E7-3D92567A0512}">
      <dsp:nvSpPr>
        <dsp:cNvPr id="5" name="Oval 4"/>
        <dsp:cNvSpPr/>
      </dsp:nvSpPr>
      <dsp:spPr bwMode="white">
        <a:xfrm>
          <a:off x="1223499" y="1349151"/>
          <a:ext cx="1079321" cy="1079321"/>
        </a:xfrm>
        <a:prstGeom prst="ellipse">
          <a:avLst/>
        </a:prstGeom>
      </dsp:spPr>
      <dsp:style>
        <a:lnRef idx="2">
          <a:schemeClr val="lt1"/>
        </a:lnRef>
        <a:fillRef idx="1">
          <a:schemeClr val="accent1">
            <a:tint val="50000"/>
          </a:schemeClr>
        </a:fillRef>
        <a:effectRef idx="0">
          <a:scrgbClr r="0" g="0" b="0"/>
        </a:effectRef>
        <a:fontRef idx="minor"/>
      </dsp:style>
      <dsp:txXfrm>
        <a:off x="1223499" y="1349151"/>
        <a:ext cx="1079321" cy="1079321"/>
      </dsp:txXfrm>
    </dsp:sp>
    <dsp:sp modelId="{9C8A33D4-B6F9-4822-B2BA-582C2A8F1BCA}">
      <dsp:nvSpPr>
        <dsp:cNvPr id="8" name="Pentagon 7"/>
        <dsp:cNvSpPr/>
      </dsp:nvSpPr>
      <dsp:spPr bwMode="white">
        <a:xfrm rot="10800000">
          <a:off x="1763160" y="2698301"/>
          <a:ext cx="5928741" cy="1079321"/>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475950" tIns="99060" rIns="184912"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az-Latn-AZ" dirty="0"/>
            <a:t>Endokardın struktur tamlığının pozulması</a:t>
          </a:r>
          <a:endParaRPr lang="en-US" dirty="0"/>
        </a:p>
      </dsp:txBody>
      <dsp:txXfrm rot="10800000">
        <a:off x="1763160" y="2698301"/>
        <a:ext cx="5928741" cy="1079321"/>
      </dsp:txXfrm>
    </dsp:sp>
    <dsp:sp modelId="{F9D46536-4617-4CC3-B9F2-BCBEF4AA6276}">
      <dsp:nvSpPr>
        <dsp:cNvPr id="7" name="Oval 6"/>
        <dsp:cNvSpPr/>
      </dsp:nvSpPr>
      <dsp:spPr bwMode="white">
        <a:xfrm>
          <a:off x="1223499" y="2698301"/>
          <a:ext cx="1079321" cy="1079321"/>
        </a:xfrm>
        <a:prstGeom prst="ellipse">
          <a:avLst/>
        </a:prstGeom>
      </dsp:spPr>
      <dsp:style>
        <a:lnRef idx="2">
          <a:schemeClr val="lt1"/>
        </a:lnRef>
        <a:fillRef idx="1">
          <a:schemeClr val="accent1">
            <a:tint val="50000"/>
          </a:schemeClr>
        </a:fillRef>
        <a:effectRef idx="0">
          <a:scrgbClr r="0" g="0" b="0"/>
        </a:effectRef>
        <a:fontRef idx="minor"/>
      </dsp:style>
      <dsp:txXfrm>
        <a:off x="1223499" y="2698301"/>
        <a:ext cx="1079321" cy="107932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hyperlink" Target="https://med-portal.az/revmatiz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hyperlink" Target="https://med-portal.az/tromboflebit/" TargetMode="External"/><Relationship Id="rId2" Type="http://schemas.openxmlformats.org/officeDocument/2006/relationships/hyperlink" Target="https://med-portal.az/derin-venalarin-trombozu/" TargetMode="External"/><Relationship Id="rId1" Type="http://schemas.openxmlformats.org/officeDocument/2006/relationships/hyperlink" Target="https://med-portal.az/perikardit/"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med-portal.az/qazanilmis-urek-qusurlari/" TargetMode="External"/><Relationship Id="rId2" Type="http://schemas.openxmlformats.org/officeDocument/2006/relationships/hyperlink" Target="https://med-portal.az/aortanin-koarktasiyasi/" TargetMode="External"/><Relationship Id="rId1" Type="http://schemas.openxmlformats.org/officeDocument/2006/relationships/hyperlink" Target="https://med-portal.az/medeciklerarasi-ceper-qusuru/"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72239" y="4247351"/>
            <a:ext cx="8915399" cy="1543849"/>
          </a:xfrm>
        </p:spPr>
        <p:txBody>
          <a:bodyPr/>
          <a:lstStyle/>
          <a:p>
            <a:r>
              <a:rPr lang="az-Latn-AZ" dirty="0">
                <a:solidFill>
                  <a:srgbClr val="FF0000"/>
                </a:solidFill>
                <a:effectLst>
                  <a:outerShdw blurRad="38100" dist="38100" dir="2700000" algn="tl">
                    <a:srgbClr val="000000">
                      <a:alpha val="43137"/>
                    </a:srgbClr>
                  </a:outerShdw>
                </a:effectLst>
              </a:rPr>
              <a:t>Endokardit</a:t>
            </a:r>
            <a:endParaRPr lang="en-US" dirty="0">
              <a:solidFill>
                <a:srgbClr val="FF0000"/>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1"/>
          <a:stretch>
            <a:fillRect/>
          </a:stretch>
        </p:blipFill>
        <p:spPr>
          <a:xfrm>
            <a:off x="2217875" y="553294"/>
            <a:ext cx="7756249" cy="43069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070" y="712304"/>
            <a:ext cx="4275414" cy="5038739"/>
          </a:xfrm>
        </p:spPr>
        <p:txBody>
          <a:bodyPr>
            <a:noAutofit/>
          </a:bodyPr>
          <a:lstStyle/>
          <a:p>
            <a:r>
              <a:rPr lang="en-US" sz="2000" b="1" i="0" dirty="0" err="1">
                <a:solidFill>
                  <a:srgbClr val="766F54"/>
                </a:solidFill>
                <a:effectLst/>
                <a:latin typeface="Calibri" panose="020F0502020204030204" pitchFamily="34" charset="0"/>
              </a:rPr>
              <a:t>Dəri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və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selikli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qişaların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avazıması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bəzən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torpaq</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sarımtıl-boz</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rəng</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alması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ilə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təzahür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edən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anemiya</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inkişaf</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edir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Qan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damarlarının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kövrəkliyi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ilə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əlaqədar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dəri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ağız</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boşluğunun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selikli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qişası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konyuktiva</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və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göz</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qapaqları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dırnaq</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yatağının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əsası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körpücük</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sümüyü</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nahiyəsində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xırda</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qansızmalar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petexiyalar</a:t>
            </a:r>
            <a:r>
              <a:rPr lang="az-Latn-AZ" sz="2000" b="1" dirty="0">
                <a:solidFill>
                  <a:srgbClr val="766F54"/>
                </a:solidFill>
                <a:latin typeface="Calibri" panose="020F0502020204030204" pitchFamily="34" charset="0"/>
              </a:rPr>
              <a:t>; Lukin-Libman simptomu)</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müşahidə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edilir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Dərinin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yüngül</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travmaları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zamanı</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kapilyarların</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zədələnməsi</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aşkar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edilir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çimdik</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simptomu</a:t>
            </a:r>
            <a:r>
              <a:rPr lang="en-US" sz="2000" b="1" i="1" dirty="0">
                <a:solidFill>
                  <a:srgbClr val="766F54"/>
                </a:solidFill>
                <a:effectLst/>
                <a:latin typeface="Calibri" panose="020F0502020204030204" pitchFamily="34" charset="0"/>
              </a:rPr>
              <a:t>)</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Barmaqlar</a:t>
            </a:r>
            <a:r>
              <a:rPr lang="en-US" sz="2000" b="1" i="0" dirty="0">
                <a:solidFill>
                  <a:srgbClr val="766F54"/>
                </a:solidFill>
                <a:effectLst/>
                <a:latin typeface="Calibri" panose="020F0502020204030204" pitchFamily="34" charset="0"/>
              </a:rPr>
              <a:t> </a:t>
            </a:r>
            <a:r>
              <a:rPr lang="en-US" sz="2000" b="1" dirty="0">
                <a:solidFill>
                  <a:srgbClr val="766F54"/>
                </a:solidFill>
                <a:latin typeface="Calibri" panose="020F0502020204030204" pitchFamily="34" charset="0"/>
              </a:rPr>
              <a:t>t</a:t>
            </a:r>
            <a:r>
              <a:rPr lang="az-Latn-AZ" sz="2000" b="1" dirty="0">
                <a:solidFill>
                  <a:srgbClr val="766F54"/>
                </a:solidFill>
                <a:latin typeface="Calibri" panose="020F0502020204030204" pitchFamily="34" charset="0"/>
              </a:rPr>
              <a:t>əbil</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çubuqlar</a:t>
            </a:r>
            <a:r>
              <a:rPr lang="az-Latn-AZ" sz="2000" b="1" i="0" dirty="0">
                <a:solidFill>
                  <a:srgbClr val="766F54"/>
                </a:solidFill>
                <a:effectLst/>
                <a:latin typeface="Calibri" panose="020F0502020204030204" pitchFamily="34" charset="0"/>
              </a:rPr>
              <a:t>ına</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dırnaqlar</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isə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saat</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şüşəsinə</a:t>
            </a:r>
            <a:r>
              <a:rPr lang="en-US" sz="2000" b="1" i="0" dirty="0">
                <a:solidFill>
                  <a:srgbClr val="766F54"/>
                </a:solidFill>
                <a:effectLst/>
                <a:latin typeface="Calibri" panose="020F0502020204030204" pitchFamily="34" charset="0"/>
              </a:rPr>
              <a:t> </a:t>
            </a:r>
            <a:r>
              <a:rPr lang="en-US" sz="2000" b="1" i="0" dirty="0" err="1">
                <a:solidFill>
                  <a:srgbClr val="766F54"/>
                </a:solidFill>
                <a:effectLst/>
                <a:latin typeface="Calibri" panose="020F0502020204030204" pitchFamily="34" charset="0"/>
              </a:rPr>
              <a:t>bənzəyir</a:t>
            </a:r>
            <a:r>
              <a:rPr lang="en-US" sz="2000" b="1" i="0" dirty="0">
                <a:solidFill>
                  <a:srgbClr val="766F54"/>
                </a:solidFill>
                <a:effectLst/>
                <a:latin typeface="Calibri" panose="020F0502020204030204" pitchFamily="34" charset="0"/>
              </a:rPr>
              <a:t>.</a:t>
            </a:r>
            <a:r>
              <a:rPr lang="az-Latn-AZ" sz="2000" b="1" i="0" dirty="0">
                <a:solidFill>
                  <a:srgbClr val="766F54"/>
                </a:solidFill>
                <a:effectLst/>
                <a:latin typeface="Calibri" panose="020F0502020204030204" pitchFamily="34" charset="0"/>
              </a:rPr>
              <a:t> Ovucun içində və dabanda ağrılı düyünlər əllənir (Osler düyünləri). </a:t>
            </a:r>
            <a:endParaRPr lang="en-US" sz="2000" b="1" dirty="0">
              <a:solidFill>
                <a:srgbClr val="766F54"/>
              </a:solidFill>
            </a:endParaRPr>
          </a:p>
        </p:txBody>
      </p:sp>
      <p:pic>
        <p:nvPicPr>
          <p:cNvPr id="5" name="Рисунок 4"/>
          <p:cNvPicPr>
            <a:picLocks noChangeAspect="1"/>
          </p:cNvPicPr>
          <p:nvPr/>
        </p:nvPicPr>
        <p:blipFill>
          <a:blip r:embed="rId1"/>
          <a:stretch>
            <a:fillRect/>
          </a:stretch>
        </p:blipFill>
        <p:spPr>
          <a:xfrm>
            <a:off x="5937484" y="1221685"/>
            <a:ext cx="5886173" cy="4414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1"/>
          <a:srcRect l="1" t="4999" r="-357"/>
          <a:stretch>
            <a:fillRect/>
          </a:stretch>
        </p:blipFill>
        <p:spPr>
          <a:xfrm>
            <a:off x="2553169" y="3287920"/>
            <a:ext cx="8246556" cy="3589407"/>
          </a:xfrm>
        </p:spPr>
      </p:pic>
      <p:pic>
        <p:nvPicPr>
          <p:cNvPr id="7" name="Рисунок 6"/>
          <p:cNvPicPr>
            <a:picLocks noChangeAspect="1"/>
          </p:cNvPicPr>
          <p:nvPr/>
        </p:nvPicPr>
        <p:blipFill>
          <a:blip r:embed="rId2"/>
          <a:stretch>
            <a:fillRect/>
          </a:stretch>
        </p:blipFill>
        <p:spPr>
          <a:xfrm>
            <a:off x="2553169" y="141080"/>
            <a:ext cx="2181225" cy="2827406"/>
          </a:xfrm>
          <a:prstGeom prst="rect">
            <a:avLst/>
          </a:prstGeom>
        </p:spPr>
      </p:pic>
      <p:pic>
        <p:nvPicPr>
          <p:cNvPr id="9" name="Рисунок 8"/>
          <p:cNvPicPr>
            <a:picLocks noChangeAspect="1"/>
          </p:cNvPicPr>
          <p:nvPr/>
        </p:nvPicPr>
        <p:blipFill>
          <a:blip r:embed="rId3"/>
          <a:stretch>
            <a:fillRect/>
          </a:stretch>
        </p:blipFill>
        <p:spPr>
          <a:xfrm>
            <a:off x="5719062" y="0"/>
            <a:ext cx="5411393" cy="32879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6708" y="982945"/>
            <a:ext cx="8911687" cy="1280890"/>
          </a:xfrm>
        </p:spPr>
        <p:txBody>
          <a:bodyPr/>
          <a:lstStyle/>
          <a:p>
            <a:r>
              <a:rPr lang="en-US" b="0" i="0" dirty="0" err="1">
                <a:solidFill>
                  <a:srgbClr val="C00000"/>
                </a:solidFill>
                <a:effectLst/>
                <a:latin typeface="Calibri" panose="020F0502020204030204" pitchFamily="34" charset="0"/>
              </a:rPr>
              <a:t>Klinik</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gedişinə</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əsasən</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infeksion</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endokarditin</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aşağıdakı</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formaları</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ayırd</a:t>
            </a:r>
            <a:r>
              <a:rPr lang="en-US" b="0" i="0" dirty="0">
                <a:solidFill>
                  <a:srgbClr val="C00000"/>
                </a:solidFill>
                <a:effectLst/>
                <a:latin typeface="Calibri" panose="020F0502020204030204" pitchFamily="34" charset="0"/>
              </a:rPr>
              <a:t> </a:t>
            </a:r>
            <a:r>
              <a:rPr lang="en-US" b="0" i="0" dirty="0" err="1">
                <a:solidFill>
                  <a:srgbClr val="C00000"/>
                </a:solidFill>
                <a:effectLst/>
                <a:latin typeface="Calibri" panose="020F0502020204030204" pitchFamily="34" charset="0"/>
              </a:rPr>
              <a:t>edilir</a:t>
            </a:r>
            <a:r>
              <a:rPr lang="en-US" b="0" i="0" dirty="0">
                <a:solidFill>
                  <a:srgbClr val="C00000"/>
                </a:solidFill>
                <a:effectLst/>
                <a:latin typeface="Calibri" panose="020F0502020204030204" pitchFamily="34" charset="0"/>
              </a:rPr>
              <a:t>:</a:t>
            </a:r>
            <a:endParaRPr lang="en-US" dirty="0">
              <a:solidFill>
                <a:srgbClr val="C00000"/>
              </a:solidFill>
            </a:endParaRPr>
          </a:p>
        </p:txBody>
      </p:sp>
      <p:sp>
        <p:nvSpPr>
          <p:cNvPr id="3" name="Объект 2"/>
          <p:cNvSpPr>
            <a:spLocks noGrp="1"/>
          </p:cNvSpPr>
          <p:nvPr>
            <p:ph idx="1"/>
          </p:nvPr>
        </p:nvSpPr>
        <p:spPr>
          <a:xfrm>
            <a:off x="2322995" y="2341944"/>
            <a:ext cx="8915400" cy="3777622"/>
          </a:xfrm>
        </p:spPr>
        <p:txBody>
          <a:bodyPr/>
          <a:lstStyle/>
          <a:p>
            <a:pPr algn="l" fontAlgn="base">
              <a:buFont typeface="Arial" panose="020B0604020202020204" pitchFamily="34" charset="0"/>
              <a:buChar char="•"/>
            </a:pPr>
            <a:r>
              <a:rPr lang="en-US" sz="2400" b="1" i="0" dirty="0" err="1">
                <a:solidFill>
                  <a:srgbClr val="766F54"/>
                </a:solidFill>
                <a:effectLst/>
                <a:latin typeface="inherit"/>
              </a:rPr>
              <a:t>kəskin</a:t>
            </a:r>
            <a:r>
              <a:rPr lang="en-US" sz="2400" b="0" i="0" dirty="0">
                <a:solidFill>
                  <a:srgbClr val="766F54"/>
                </a:solidFill>
                <a:effectLst/>
                <a:latin typeface="Calibri" panose="020F0502020204030204" pitchFamily="34" charset="0"/>
              </a:rPr>
              <a:t> – 2 </a:t>
            </a:r>
            <a:r>
              <a:rPr lang="en-US" sz="2400" b="0" i="0" dirty="0" err="1">
                <a:solidFill>
                  <a:srgbClr val="766F54"/>
                </a:solidFill>
                <a:effectLst/>
                <a:latin typeface="Calibri" panose="020F0502020204030204" pitchFamily="34" charset="0"/>
              </a:rPr>
              <a:t>aydan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az</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davam</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edir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Kəskin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septiki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vəziyyətin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ağır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travmalar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və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ya</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damarlar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üzərində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ürək</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boşluqlarında</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aparılan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tibbi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manipulyasiyaların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ağırlaşması</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kimi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təzahür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edir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nozokomial</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xəstəxanadaxili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angiogen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kateterli</a:t>
            </a:r>
            <a:r>
              <a:rPr lang="en-US" sz="2400" b="0" i="0" dirty="0">
                <a:solidFill>
                  <a:srgbClr val="766F54"/>
                </a:solidFill>
                <a:effectLst/>
                <a:latin typeface="Calibri" panose="020F0502020204030204" pitchFamily="34" charset="0"/>
              </a:rPr>
              <a:t>) sepsis. </a:t>
            </a:r>
            <a:r>
              <a:rPr lang="en-US" sz="2400" b="0" i="0" dirty="0" err="1">
                <a:solidFill>
                  <a:srgbClr val="766F54"/>
                </a:solidFill>
                <a:effectLst/>
                <a:latin typeface="Calibri" panose="020F0502020204030204" pitchFamily="34" charset="0"/>
              </a:rPr>
              <a:t>Yüksək</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patogenliyə</a:t>
            </a:r>
            <a:r>
              <a:rPr lang="en-US" sz="2400" b="0" i="0" dirty="0">
                <a:solidFill>
                  <a:srgbClr val="766F54"/>
                </a:solidFill>
                <a:effectLst/>
                <a:latin typeface="Calibri" panose="020F0502020204030204" pitchFamily="34" charset="0"/>
              </a:rPr>
              <a:t> malik </a:t>
            </a:r>
            <a:r>
              <a:rPr lang="en-US" sz="2400" b="0" i="0" dirty="0" err="1">
                <a:solidFill>
                  <a:srgbClr val="766F54"/>
                </a:solidFill>
                <a:effectLst/>
                <a:latin typeface="Calibri" panose="020F0502020204030204" pitchFamily="34" charset="0"/>
              </a:rPr>
              <a:t>törədici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ifadəli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septiki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əlamətlərlə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xarakterizə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olunur</a:t>
            </a:r>
            <a:r>
              <a:rPr lang="en-US" sz="2400" b="0" i="0" dirty="0">
                <a:solidFill>
                  <a:srgbClr val="766F54"/>
                </a:solidFill>
                <a:effectLst/>
                <a:latin typeface="Calibri" panose="020F0502020204030204" pitchFamily="34" charset="0"/>
              </a:rPr>
              <a:t>.</a:t>
            </a:r>
            <a:endParaRPr lang="en-US" sz="2400" b="0" i="0" dirty="0">
              <a:solidFill>
                <a:srgbClr val="766F54"/>
              </a:solidFill>
              <a:effectLst/>
              <a:latin typeface="Calibri" panose="020F0502020204030204" pitchFamily="34" charset="0"/>
            </a:endParaRPr>
          </a:p>
          <a:p>
            <a:pPr algn="l" fontAlgn="base">
              <a:buFont typeface="Arial" panose="020B0604020202020204" pitchFamily="34" charset="0"/>
              <a:buChar char="•"/>
            </a:pPr>
            <a:r>
              <a:rPr lang="en-US" sz="2400" b="1" i="0" dirty="0" err="1">
                <a:solidFill>
                  <a:srgbClr val="766F54"/>
                </a:solidFill>
                <a:effectLst/>
                <a:latin typeface="inherit"/>
              </a:rPr>
              <a:t>yarımkəskin</a:t>
            </a:r>
            <a:r>
              <a:rPr lang="en-US" sz="2400" b="0" i="0" dirty="0">
                <a:solidFill>
                  <a:srgbClr val="766F54"/>
                </a:solidFill>
                <a:effectLst/>
                <a:latin typeface="Calibri" panose="020F0502020204030204" pitchFamily="34" charset="0"/>
              </a:rPr>
              <a:t> – 2 </a:t>
            </a:r>
            <a:r>
              <a:rPr lang="en-US" sz="2400" b="0" i="0" dirty="0" err="1">
                <a:solidFill>
                  <a:srgbClr val="766F54"/>
                </a:solidFill>
                <a:effectLst/>
                <a:latin typeface="Calibri" panose="020F0502020204030204" pitchFamily="34" charset="0"/>
              </a:rPr>
              <a:t>aydan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çox</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davam</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edir</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Kəskin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infeksion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endokardit</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və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ya</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əsas</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xəstəliyin</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qeyri-adekvat</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müalicəsi</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nəticəsində</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inkişaf</a:t>
            </a:r>
            <a:r>
              <a:rPr lang="en-US" sz="2400" b="0" i="0" dirty="0">
                <a:solidFill>
                  <a:srgbClr val="766F54"/>
                </a:solidFill>
                <a:effectLst/>
                <a:latin typeface="Calibri" panose="020F0502020204030204" pitchFamily="34" charset="0"/>
              </a:rPr>
              <a:t> </a:t>
            </a:r>
            <a:r>
              <a:rPr lang="en-US" sz="2400" b="0" i="0" dirty="0" err="1">
                <a:solidFill>
                  <a:srgbClr val="766F54"/>
                </a:solidFill>
                <a:effectLst/>
                <a:latin typeface="Calibri" panose="020F0502020204030204" pitchFamily="34" charset="0"/>
              </a:rPr>
              <a:t>edir</a:t>
            </a:r>
            <a:r>
              <a:rPr lang="en-US" sz="2400" b="0" i="0" dirty="0">
                <a:solidFill>
                  <a:srgbClr val="766F54"/>
                </a:solidFill>
                <a:effectLst/>
                <a:latin typeface="Calibri" panose="020F0502020204030204" pitchFamily="34" charset="0"/>
              </a:rPr>
              <a:t>.</a:t>
            </a:r>
            <a:endParaRPr lang="en-US" sz="2400" b="0" i="0" dirty="0">
              <a:solidFill>
                <a:srgbClr val="766F54"/>
              </a:solidFill>
              <a:effectLst/>
              <a:latin typeface="Calibri" panose="020F0502020204030204" pitchFamily="34" charset="0"/>
            </a:endParaRPr>
          </a:p>
          <a:p>
            <a:pPr algn="l" fontAlgn="base">
              <a:buFont typeface="Arial" panose="020B0604020202020204" pitchFamily="34" charset="0"/>
              <a:buChar char="•"/>
            </a:pPr>
            <a:r>
              <a:rPr lang="en-US" sz="2400" b="1" i="0" dirty="0" err="1">
                <a:solidFill>
                  <a:srgbClr val="766F54"/>
                </a:solidFill>
                <a:effectLst/>
                <a:latin typeface="inherit"/>
              </a:rPr>
              <a:t>lənggedişli</a:t>
            </a:r>
            <a:r>
              <a:rPr lang="en-US" sz="2400" b="1" i="0" dirty="0">
                <a:solidFill>
                  <a:srgbClr val="766F54"/>
                </a:solidFill>
                <a:effectLst/>
                <a:latin typeface="inherit"/>
              </a:rPr>
              <a:t>.</a:t>
            </a:r>
            <a:endParaRPr lang="en-US" sz="2400" b="0" i="0" dirty="0">
              <a:solidFill>
                <a:srgbClr val="766F54"/>
              </a:solidFill>
              <a:effectLst/>
              <a:latin typeface="Calibri" panose="020F0502020204030204" pitchFamily="34" charset="0"/>
            </a:endParaRPr>
          </a:p>
          <a:p>
            <a:endParaRPr lang="en-US"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0319" y="234461"/>
            <a:ext cx="4198450" cy="5254730"/>
          </a:xfrm>
        </p:spPr>
        <p:txBody>
          <a:bodyPr>
            <a:noAutofit/>
          </a:bodyPr>
          <a:lstStyle/>
          <a:p>
            <a:r>
              <a:rPr lang="en-US" sz="2400" b="0" i="0" dirty="0" err="1">
                <a:solidFill>
                  <a:srgbClr val="000000"/>
                </a:solidFill>
                <a:effectLst/>
                <a:latin typeface="Calibri" panose="020F0502020204030204" pitchFamily="34" charset="0"/>
              </a:rPr>
              <a:t>Mənşəyinə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görə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endokarditlər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birincili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ikincili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olur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Birincili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adətən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ürək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qapaqlarında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heç</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bir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dəyişikliyin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olmadığı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hallarda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müxtəlif</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etiologiyalı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septiki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vəziyyətlər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zamanı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yaranır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Ikincili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isə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damar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ya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qapaq</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zədələnmələri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fonunda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anadangəlmə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qüsurlar</a:t>
            </a:r>
            <a:r>
              <a:rPr lang="en-US" sz="2400" b="0" i="0" dirty="0">
                <a:solidFill>
                  <a:srgbClr val="000000"/>
                </a:solidFill>
                <a:effectLst/>
                <a:latin typeface="Calibri" panose="020F0502020204030204" pitchFamily="34" charset="0"/>
              </a:rPr>
              <a:t>, </a:t>
            </a:r>
            <a:r>
              <a:rPr lang="en-US" sz="2400" b="0" i="0" u="none" strike="noStrike" dirty="0" err="1">
                <a:solidFill>
                  <a:srgbClr val="00BFA8"/>
                </a:solidFill>
                <a:effectLst/>
                <a:latin typeface="Calibri" panose="020F0502020204030204" pitchFamily="34" charset="0"/>
                <a:hlinkClick r:id="rId1"/>
              </a:rPr>
              <a:t>revmatizm</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sifilis</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zamanı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qapaqların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protezlənməsi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ya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komissurotomiyadan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sonra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inkişaf</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edir</a:t>
            </a:r>
            <a:r>
              <a:rPr lang="en-US" sz="2400" b="0" i="0" dirty="0">
                <a:solidFill>
                  <a:srgbClr val="000000"/>
                </a:solidFill>
                <a:effectLst/>
                <a:latin typeface="Calibri" panose="020F0502020204030204" pitchFamily="34" charset="0"/>
              </a:rPr>
              <a:t>.</a:t>
            </a:r>
            <a:endParaRPr lang="en-US" sz="2400" dirty="0"/>
          </a:p>
        </p:txBody>
      </p:sp>
      <p:pic>
        <p:nvPicPr>
          <p:cNvPr id="5" name="Рисунок 4"/>
          <p:cNvPicPr>
            <a:picLocks noChangeAspect="1"/>
          </p:cNvPicPr>
          <p:nvPr/>
        </p:nvPicPr>
        <p:blipFill>
          <a:blip r:embed="rId2"/>
          <a:stretch>
            <a:fillRect/>
          </a:stretch>
        </p:blipFill>
        <p:spPr>
          <a:xfrm>
            <a:off x="6435176" y="1019908"/>
            <a:ext cx="5428578" cy="44692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9950" y="844060"/>
            <a:ext cx="8915400" cy="5275385"/>
          </a:xfrm>
        </p:spPr>
        <p:txBody>
          <a:bodyPr>
            <a:normAutofit/>
          </a:bodyPr>
          <a:lstStyle/>
          <a:p>
            <a:pPr algn="l" fontAlgn="base"/>
            <a:r>
              <a:rPr lang="en-US" sz="2400" b="0" i="0" dirty="0" err="1">
                <a:solidFill>
                  <a:srgbClr val="000000"/>
                </a:solidFill>
                <a:effectLst/>
                <a:latin typeface="Calibri" panose="020F0502020204030204" pitchFamily="34" charset="0"/>
              </a:rPr>
              <a:t>İnfeksion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endokarditin</a:t>
            </a:r>
            <a:r>
              <a:rPr lang="en-US" sz="2400" b="0" i="0" dirty="0">
                <a:solidFill>
                  <a:srgbClr val="000000"/>
                </a:solidFill>
                <a:effectLst/>
                <a:latin typeface="Calibri" panose="020F0502020204030204" pitchFamily="34" charset="0"/>
              </a:rPr>
              <a:t> 3 </a:t>
            </a:r>
            <a:r>
              <a:rPr lang="en-US" sz="2400" b="0" i="0" dirty="0" err="1">
                <a:solidFill>
                  <a:srgbClr val="000000"/>
                </a:solidFill>
                <a:effectLst/>
                <a:latin typeface="Calibri" panose="020F0502020204030204" pitchFamily="34" charset="0"/>
              </a:rPr>
              <a:t>gediş</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forması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ayırd</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edilir</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US" sz="2400" b="1" i="0" dirty="0" err="1">
                <a:solidFill>
                  <a:srgbClr val="000000"/>
                </a:solidFill>
                <a:effectLst/>
                <a:latin typeface="inherit"/>
              </a:rPr>
              <a:t>infeksion-toksiki</a:t>
            </a:r>
            <a:r>
              <a:rPr lang="en-US" sz="2400" b="0" i="0" dirty="0">
                <a:solidFill>
                  <a:srgbClr val="000000"/>
                </a:solidFill>
                <a:effectLst/>
                <a:latin typeface="Calibri" panose="020F0502020204030204" pitchFamily="34" charset="0"/>
              </a:rPr>
              <a:t> – </a:t>
            </a:r>
            <a:r>
              <a:rPr lang="en-US" sz="2400" b="0" i="0" dirty="0" err="1">
                <a:solidFill>
                  <a:srgbClr val="000000"/>
                </a:solidFill>
                <a:effectLst/>
                <a:latin typeface="Calibri" panose="020F0502020204030204" pitchFamily="34" charset="0"/>
              </a:rPr>
              <a:t>tranzitor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bakteriemiya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törədicinin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dəyişilmiş</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adgeziyası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mikrob</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vegetasiyasının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yaranması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ilə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xarakterizə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olunur</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US" sz="2400" b="1" i="0" dirty="0" err="1">
                <a:solidFill>
                  <a:srgbClr val="000000"/>
                </a:solidFill>
                <a:effectLst/>
                <a:latin typeface="inherit"/>
              </a:rPr>
              <a:t>infeksion-allergik</a:t>
            </a:r>
            <a:r>
              <a:rPr lang="en-US" sz="2400" b="1" i="0" dirty="0">
                <a:solidFill>
                  <a:srgbClr val="000000"/>
                </a:solidFill>
                <a:effectLst/>
                <a:latin typeface="inherit"/>
              </a:rPr>
              <a:t> </a:t>
            </a:r>
            <a:r>
              <a:rPr lang="en-US" sz="2400" b="1" i="0" dirty="0" err="1">
                <a:solidFill>
                  <a:srgbClr val="000000"/>
                </a:solidFill>
                <a:effectLst/>
                <a:latin typeface="inherit"/>
              </a:rPr>
              <a:t>və</a:t>
            </a:r>
            <a:r>
              <a:rPr lang="en-US" sz="2400" b="1" i="0" dirty="0">
                <a:solidFill>
                  <a:srgbClr val="000000"/>
                </a:solidFill>
                <a:effectLst/>
                <a:latin typeface="inherit"/>
              </a:rPr>
              <a:t> </a:t>
            </a:r>
            <a:r>
              <a:rPr lang="en-US" sz="2400" b="1" i="0" dirty="0" err="1">
                <a:solidFill>
                  <a:srgbClr val="000000"/>
                </a:solidFill>
                <a:effectLst/>
                <a:latin typeface="inherit"/>
              </a:rPr>
              <a:t>ya</a:t>
            </a:r>
            <a:r>
              <a:rPr lang="en-US" sz="2400" b="1" i="0" dirty="0">
                <a:solidFill>
                  <a:srgbClr val="000000"/>
                </a:solidFill>
                <a:effectLst/>
                <a:latin typeface="inherit"/>
              </a:rPr>
              <a:t> </a:t>
            </a:r>
            <a:r>
              <a:rPr lang="en-US" sz="2400" b="1" i="0" dirty="0" err="1">
                <a:solidFill>
                  <a:srgbClr val="000000"/>
                </a:solidFill>
                <a:effectLst/>
                <a:latin typeface="inherit"/>
              </a:rPr>
              <a:t>immun-iltihabi</a:t>
            </a:r>
            <a:r>
              <a:rPr lang="en-US" sz="2400" b="0" i="0" dirty="0">
                <a:solidFill>
                  <a:srgbClr val="000000"/>
                </a:solidFill>
                <a:effectLst/>
                <a:latin typeface="Calibri" panose="020F0502020204030204" pitchFamily="34" charset="0"/>
              </a:rPr>
              <a:t> – </a:t>
            </a:r>
            <a:r>
              <a:rPr lang="en-US" sz="2400" b="0" i="0" dirty="0" err="1">
                <a:solidFill>
                  <a:srgbClr val="000000"/>
                </a:solidFill>
                <a:effectLst/>
                <a:latin typeface="Calibri" panose="020F0502020204030204" pitchFamily="34" charset="0"/>
              </a:rPr>
              <a:t>daxili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orqanların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zədələnməsinin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klinik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əlamətləri</a:t>
            </a:r>
            <a:r>
              <a:rPr lang="en-US" sz="2400" b="0" i="0" dirty="0">
                <a:solidFill>
                  <a:srgbClr val="000000"/>
                </a:solidFill>
                <a:effectLst/>
                <a:latin typeface="Calibri" panose="020F0502020204030204" pitchFamily="34" charset="0"/>
              </a:rPr>
              <a:t>: </a:t>
            </a:r>
            <a:r>
              <a:rPr lang="az-Latn-AZ" sz="2400" b="0" i="0" strike="noStrike" dirty="0">
                <a:solidFill>
                  <a:schemeClr val="tx1"/>
                </a:solidFill>
                <a:effectLst/>
                <a:latin typeface="Calibri" panose="020F0502020204030204" pitchFamily="34" charset="0"/>
              </a:rPr>
              <a:t>miokardit</a:t>
            </a:r>
            <a:r>
              <a:rPr lang="en-US" sz="2400" b="0" i="0" dirty="0">
                <a:solidFill>
                  <a:schemeClr val="tx1"/>
                </a:solidFill>
                <a:effectLst/>
                <a:latin typeface="Calibri" panose="020F0502020204030204" pitchFamily="34" charset="0"/>
              </a:rPr>
              <a:t>, </a:t>
            </a:r>
            <a:r>
              <a:rPr lang="en-US" sz="2400" b="0" i="0" dirty="0" err="1">
                <a:solidFill>
                  <a:schemeClr val="tx1"/>
                </a:solidFill>
                <a:effectLst/>
                <a:latin typeface="Calibri" panose="020F0502020204030204" pitchFamily="34" charset="0"/>
              </a:rPr>
              <a:t>hepatit</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nefrit</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splenomeqaliya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ilə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səciyyələnir</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US" sz="2400" b="1" i="0" dirty="0" err="1">
                <a:solidFill>
                  <a:srgbClr val="000000"/>
                </a:solidFill>
                <a:effectLst/>
                <a:latin typeface="inherit"/>
              </a:rPr>
              <a:t>distrofik</a:t>
            </a:r>
            <a:r>
              <a:rPr lang="en-US" sz="2400" b="0" i="0" dirty="0">
                <a:solidFill>
                  <a:srgbClr val="000000"/>
                </a:solidFill>
                <a:effectLst/>
                <a:latin typeface="Calibri" panose="020F0502020204030204" pitchFamily="34" charset="0"/>
              </a:rPr>
              <a:t> – </a:t>
            </a:r>
            <a:r>
              <a:rPr lang="en-US" sz="2400" b="0" i="0" dirty="0" err="1">
                <a:solidFill>
                  <a:srgbClr val="000000"/>
                </a:solidFill>
                <a:effectLst/>
                <a:latin typeface="Calibri" panose="020F0502020204030204" pitchFamily="34" charset="0"/>
              </a:rPr>
              <a:t>septiki</a:t>
            </a:r>
            <a:r>
              <a:rPr lang="en-US" sz="2400" b="0" i="0" dirty="0">
                <a:solidFill>
                  <a:srgbClr val="000000"/>
                </a:solidFill>
                <a:effectLst/>
                <a:latin typeface="Calibri" panose="020F0502020204030204" pitchFamily="34" charset="0"/>
              </a:rPr>
              <a:t> proses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ürək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çatışmazlığının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proqressivləşməsi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zamanı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inkişaf</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edir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Daxili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orqanların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ağır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geridönməyən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zədələnmələri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xüsusən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miokardın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çoxsaylı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nekrozlarla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müşayiət</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olunan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toksiki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degenerasiyası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xarakterikdir</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Lənggedişli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infeksion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endokarditin</a:t>
            </a:r>
            <a:r>
              <a:rPr lang="en-US" sz="2400" b="0" i="0" dirty="0">
                <a:solidFill>
                  <a:srgbClr val="000000"/>
                </a:solidFill>
                <a:effectLst/>
                <a:latin typeface="Calibri" panose="020F0502020204030204" pitchFamily="34" charset="0"/>
              </a:rPr>
              <a:t> 92% </a:t>
            </a:r>
            <a:r>
              <a:rPr lang="en-US" sz="2400" b="0" i="0" dirty="0" err="1">
                <a:solidFill>
                  <a:srgbClr val="000000"/>
                </a:solidFill>
                <a:effectLst/>
                <a:latin typeface="Calibri" panose="020F0502020204030204" pitchFamily="34" charset="0"/>
              </a:rPr>
              <a:t>hallarında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miokardın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zədələnməsi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qeydə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alınır</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Calibri" panose="020F0502020204030204" pitchFamily="34" charset="0"/>
            </a:endParaRPr>
          </a:p>
          <a:p>
            <a:endParaRPr lang="en-US"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640" y="608292"/>
            <a:ext cx="4311332" cy="3409410"/>
          </a:xfrm>
        </p:spPr>
        <p:txBody>
          <a:bodyPr>
            <a:noAutofit/>
          </a:bodyPr>
          <a:lstStyle/>
          <a:p>
            <a:pPr fontAlgn="base"/>
            <a:r>
              <a:rPr lang="az-Latn-AZ" sz="2400" b="0" i="0" dirty="0">
                <a:solidFill>
                  <a:srgbClr val="000000"/>
                </a:solidFill>
                <a:effectLst/>
                <a:latin typeface="Calibri" panose="020F0502020204030204" pitchFamily="34" charset="0"/>
              </a:rPr>
              <a:t>İ</a:t>
            </a:r>
            <a:r>
              <a:rPr lang="en-US" sz="2400" b="0" i="0" dirty="0" err="1">
                <a:solidFill>
                  <a:srgbClr val="000000"/>
                </a:solidFill>
                <a:effectLst/>
                <a:latin typeface="Calibri" panose="020F0502020204030204" pitchFamily="34" charset="0"/>
              </a:rPr>
              <a:t>nfeksion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endokarditin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letal</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sonluqla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nəticələnən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ağırlaşmalarına</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septiki</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şok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baş</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beyin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və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ürəkdə</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emboliya</a:t>
            </a:r>
            <a:r>
              <a:rPr lang="en-US" sz="2400" b="0" i="0" dirty="0">
                <a:solidFill>
                  <a:srgbClr val="000000"/>
                </a:solidFill>
                <a:effectLst/>
                <a:latin typeface="Calibri" panose="020F0502020204030204" pitchFamily="34" charset="0"/>
              </a:rPr>
              <a:t>, respirator distress-</a:t>
            </a:r>
            <a:r>
              <a:rPr lang="en-US" sz="2400" b="0" i="0" dirty="0" err="1">
                <a:solidFill>
                  <a:srgbClr val="000000"/>
                </a:solidFill>
                <a:effectLst/>
                <a:latin typeface="Calibri" panose="020F0502020204030204" pitchFamily="34" charset="0"/>
              </a:rPr>
              <a:t>sindrom</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kəskin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ürək</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çatışmazlığı</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poliorqan</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çatışmazlıq</a:t>
            </a:r>
            <a:r>
              <a:rPr lang="en-US" sz="2400" b="0" i="0" dirty="0">
                <a:solidFill>
                  <a:srgbClr val="000000"/>
                </a:solidFill>
                <a:effectLst/>
                <a:latin typeface="Calibri" panose="020F0502020204030204" pitchFamily="34" charset="0"/>
              </a:rPr>
              <a:t> </a:t>
            </a:r>
            <a:r>
              <a:rPr lang="en-US" sz="2400" b="0" i="0" dirty="0" err="1">
                <a:solidFill>
                  <a:srgbClr val="000000"/>
                </a:solidFill>
                <a:effectLst/>
                <a:latin typeface="Calibri" panose="020F0502020204030204" pitchFamily="34" charset="0"/>
              </a:rPr>
              <a:t>aiddir</a:t>
            </a:r>
            <a:r>
              <a:rPr lang="en-US" sz="2400" b="0" i="0" dirty="0">
                <a:solidFill>
                  <a:srgbClr val="000000"/>
                </a:solidFill>
                <a:effectLst/>
                <a:latin typeface="Calibri" panose="020F0502020204030204" pitchFamily="34" charset="0"/>
              </a:rPr>
              <a:t>.</a:t>
            </a:r>
            <a:endParaRPr lang="en-US" sz="2400" dirty="0"/>
          </a:p>
        </p:txBody>
      </p:sp>
      <p:sp>
        <p:nvSpPr>
          <p:cNvPr id="3" name="Объект 2"/>
          <p:cNvSpPr>
            <a:spLocks noGrp="1"/>
          </p:cNvSpPr>
          <p:nvPr>
            <p:ph idx="1"/>
          </p:nvPr>
        </p:nvSpPr>
        <p:spPr>
          <a:xfrm>
            <a:off x="1459987" y="3882235"/>
            <a:ext cx="8911687" cy="3777622"/>
          </a:xfrm>
        </p:spPr>
        <p:txBody>
          <a:bodyPr/>
          <a:lstStyle/>
          <a:p>
            <a:pPr algn="l" fontAlgn="base"/>
            <a:r>
              <a:rPr lang="en-US" b="0" i="0" dirty="0" err="1">
                <a:solidFill>
                  <a:srgbClr val="000000"/>
                </a:solidFill>
                <a:effectLst/>
                <a:latin typeface="Calibri" panose="020F0502020204030204" pitchFamily="34" charset="0"/>
              </a:rPr>
              <a:t>İnfeksion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endokardit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zamanı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əksər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hallarda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daxili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orqanlar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böyrəklər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nefrotik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sindrom</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infarkt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böyrək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çatışmazlığı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diffuz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qlomerulonefrit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ürək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ürək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qapaqlarının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qüsurları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miokardit</a:t>
            </a:r>
            <a:r>
              <a:rPr lang="en-US" b="0" i="0" dirty="0">
                <a:solidFill>
                  <a:srgbClr val="000000"/>
                </a:solidFill>
                <a:effectLst/>
                <a:latin typeface="Calibri" panose="020F0502020204030204" pitchFamily="34" charset="0"/>
              </a:rPr>
              <a:t>, </a:t>
            </a:r>
            <a:r>
              <a:rPr lang="en-US" b="0" i="0" u="none" strike="noStrike" dirty="0" err="1">
                <a:solidFill>
                  <a:srgbClr val="00BFA8"/>
                </a:solidFill>
                <a:effectLst/>
                <a:latin typeface="Calibri" panose="020F0502020204030204" pitchFamily="34" charset="0"/>
                <a:hlinkClick r:id="rId1"/>
              </a:rPr>
              <a:t>perikardit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ağciyərlər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infarkt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pnevmoniya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ağciyər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hipertenziyası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abses</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qaraciyər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abses</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hepatit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sirroz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dalaq</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infarkt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abses</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splenomeqaliya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partlama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sinir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sistemi</a:t>
            </a:r>
            <a:r>
              <a:rPr lang="en-US" b="0" i="0" dirty="0">
                <a:solidFill>
                  <a:srgbClr val="000000"/>
                </a:solidFill>
                <a:effectLst/>
                <a:latin typeface="Calibri" panose="020F0502020204030204" pitchFamily="34" charset="0"/>
              </a:rPr>
              <a:t> (insult, </a:t>
            </a:r>
            <a:r>
              <a:rPr lang="en-US" b="0" i="0" dirty="0" err="1">
                <a:solidFill>
                  <a:srgbClr val="000000"/>
                </a:solidFill>
                <a:effectLst/>
                <a:latin typeface="Calibri" panose="020F0502020204030204" pitchFamily="34" charset="0"/>
              </a:rPr>
              <a:t>hemiplegiya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meninqoensefalit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meningit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baş</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beynin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absesi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damarlar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anevrizma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hemorragik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vaskulit</a:t>
            </a:r>
            <a:r>
              <a:rPr lang="en-US" b="0" i="0" dirty="0">
                <a:solidFill>
                  <a:srgbClr val="000000"/>
                </a:solidFill>
                <a:effectLst/>
                <a:latin typeface="Calibri" panose="020F0502020204030204" pitchFamily="34" charset="0"/>
              </a:rPr>
              <a:t>, </a:t>
            </a:r>
            <a:r>
              <a:rPr lang="en-US" b="0" i="0" u="none" strike="noStrike" dirty="0" err="1">
                <a:solidFill>
                  <a:srgbClr val="00BFA8"/>
                </a:solidFill>
                <a:effectLst/>
                <a:latin typeface="Calibri" panose="020F0502020204030204" pitchFamily="34" charset="0"/>
                <a:hlinkClick r:id="rId2"/>
              </a:rPr>
              <a:t>tromboz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tromboemboliya</a:t>
            </a:r>
            <a:r>
              <a:rPr lang="en-US" b="0" i="0" dirty="0">
                <a:solidFill>
                  <a:srgbClr val="000000"/>
                </a:solidFill>
                <a:effectLst/>
                <a:latin typeface="Calibri" panose="020F0502020204030204" pitchFamily="34" charset="0"/>
              </a:rPr>
              <a:t>, </a:t>
            </a:r>
            <a:r>
              <a:rPr lang="en-US" b="0" i="0" u="none" strike="noStrike" dirty="0" err="1">
                <a:solidFill>
                  <a:srgbClr val="00BFA8"/>
                </a:solidFill>
                <a:effectLst/>
                <a:latin typeface="Calibri" panose="020F0502020204030204" pitchFamily="34" charset="0"/>
                <a:hlinkClick r:id="rId3"/>
              </a:rPr>
              <a:t>tromboflebit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tərəfindən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ağırlaşmalar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müşahidə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edilir</a:t>
            </a:r>
            <a:r>
              <a:rPr lang="en-US" b="0" i="0" dirty="0">
                <a:solidFill>
                  <a:srgbClr val="000000"/>
                </a:solidFill>
                <a:effectLst/>
                <a:latin typeface="Calibri" panose="020F0502020204030204" pitchFamily="34" charset="0"/>
              </a:rPr>
              <a:t>.</a:t>
            </a:r>
            <a:endParaRPr lang="en-US" b="0" i="0" dirty="0">
              <a:solidFill>
                <a:srgbClr val="000000"/>
              </a:solidFill>
              <a:effectLst/>
              <a:latin typeface="Calibri" panose="020F0502020204030204" pitchFamily="34" charset="0"/>
            </a:endParaRPr>
          </a:p>
          <a:p>
            <a:endParaRPr lang="en-US" dirty="0"/>
          </a:p>
        </p:txBody>
      </p:sp>
      <p:pic>
        <p:nvPicPr>
          <p:cNvPr id="5" name="Рисунок 4"/>
          <p:cNvPicPr>
            <a:picLocks noChangeAspect="1"/>
          </p:cNvPicPr>
          <p:nvPr/>
        </p:nvPicPr>
        <p:blipFill>
          <a:blip r:embed="rId4"/>
          <a:stretch>
            <a:fillRect/>
          </a:stretch>
        </p:blipFill>
        <p:spPr>
          <a:xfrm>
            <a:off x="5915830" y="302335"/>
            <a:ext cx="5364479" cy="3579900"/>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57742" y="3080378"/>
            <a:ext cx="8915400" cy="3777622"/>
          </a:xfrm>
        </p:spPr>
        <p:txBody>
          <a:bodyPr/>
          <a:lstStyle/>
          <a:p>
            <a:pPr algn="l" fontAlgn="base"/>
            <a:r>
              <a:rPr lang="en-US" b="0" i="0" dirty="0" err="1">
                <a:solidFill>
                  <a:srgbClr val="000000"/>
                </a:solidFill>
                <a:effectLst/>
                <a:latin typeface="Calibri" panose="020F0502020204030204" pitchFamily="34" charset="0"/>
              </a:rPr>
              <a:t>Anamnez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toplanarkən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xroniki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infeksiyaların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olması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tibbi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müdaxilələrin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aparılması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aydınlaşdırılır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İnfeksion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endokarditin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yekun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diaqnozu</a:t>
            </a:r>
            <a:r>
              <a:rPr lang="en-US" b="0" i="0" dirty="0">
                <a:solidFill>
                  <a:srgbClr val="000000"/>
                </a:solidFill>
                <a:effectLst/>
                <a:latin typeface="Calibri" panose="020F0502020204030204" pitchFamily="34" charset="0"/>
              </a:rPr>
              <a:t> instrumental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laborator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üsullarla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təsdiqlənir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Qanın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kliniki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analizində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çoxlu</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miqdarda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leykositoz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EÇS-</a:t>
            </a:r>
            <a:r>
              <a:rPr lang="en-US" b="0" i="0" dirty="0" err="1">
                <a:solidFill>
                  <a:srgbClr val="000000"/>
                </a:solidFill>
                <a:effectLst/>
                <a:latin typeface="Calibri" panose="020F0502020204030204" pitchFamily="34" charset="0"/>
              </a:rPr>
              <a:t>nin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kəskin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yüksəlməsi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aşkar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edilir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İnfeksiya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törədicisini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təyin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etmə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üçün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qanın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bakterioloji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əkilməsi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diaqnostik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əhəmiyyət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kəsb</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edir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bu</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məqsədlə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qanın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hərarətin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yüksək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həddə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çatdığı</a:t>
            </a:r>
            <a:r>
              <a:rPr lang="en-US" b="0" i="0" dirty="0">
                <a:solidFill>
                  <a:srgbClr val="000000"/>
                </a:solidFill>
                <a:effectLst/>
                <a:latin typeface="Calibri" panose="020F0502020204030204" pitchFamily="34" charset="0"/>
              </a:rPr>
              <a:t> zaman  </a:t>
            </a:r>
            <a:r>
              <a:rPr lang="en-US" b="0" i="0" dirty="0" err="1">
                <a:solidFill>
                  <a:srgbClr val="000000"/>
                </a:solidFill>
                <a:effectLst/>
                <a:latin typeface="Calibri" panose="020F0502020204030204" pitchFamily="34" charset="0"/>
              </a:rPr>
              <a:t>götürülməsi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məsləhət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görülür</a:t>
            </a:r>
            <a:r>
              <a:rPr lang="en-US" b="0" i="0" dirty="0">
                <a:solidFill>
                  <a:srgbClr val="000000"/>
                </a:solidFill>
                <a:effectLst/>
                <a:latin typeface="Calibri" panose="020F0502020204030204" pitchFamily="34" charset="0"/>
              </a:rPr>
              <a:t>.</a:t>
            </a:r>
            <a:endParaRPr lang="en-US" b="0" i="0" dirty="0">
              <a:solidFill>
                <a:srgbClr val="000000"/>
              </a:solidFill>
              <a:effectLst/>
              <a:latin typeface="Calibri" panose="020F0502020204030204" pitchFamily="34" charset="0"/>
            </a:endParaRPr>
          </a:p>
          <a:p>
            <a:pPr algn="l" fontAlgn="base"/>
            <a:r>
              <a:rPr lang="en-US" b="0" i="0" dirty="0">
                <a:solidFill>
                  <a:srgbClr val="000000"/>
                </a:solidFill>
                <a:effectLst/>
                <a:latin typeface="Calibri" panose="020F0502020204030204" pitchFamily="34" charset="0"/>
              </a:rPr>
              <a:t>Bu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digər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orqan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patoogiyalarında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qanınn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biokimyəvi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analizinin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nəticələri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geniş</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diapazonda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dəyişə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bilər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İnfeksion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endokardit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zamanı</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qanın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zülal</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spektrində</a:t>
            </a:r>
            <a:r>
              <a:rPr lang="en-US" b="0" i="0" dirty="0">
                <a:solidFill>
                  <a:srgbClr val="000000"/>
                </a:solidFill>
                <a:effectLst/>
                <a:latin typeface="Calibri" panose="020F0502020204030204" pitchFamily="34" charset="0"/>
              </a:rPr>
              <a:t> (</a:t>
            </a:r>
            <a:r>
              <a:rPr lang="el-GR" b="0" i="0" dirty="0">
                <a:solidFill>
                  <a:srgbClr val="000000"/>
                </a:solidFill>
                <a:effectLst/>
                <a:latin typeface="Calibri" panose="020F0502020204030204" pitchFamily="34" charset="0"/>
              </a:rPr>
              <a:t>α-1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a:t>
            </a:r>
            <a:r>
              <a:rPr lang="el-GR" b="0" i="0" dirty="0">
                <a:solidFill>
                  <a:srgbClr val="000000"/>
                </a:solidFill>
                <a:effectLst/>
                <a:latin typeface="Calibri" panose="020F0502020204030204" pitchFamily="34" charset="0"/>
              </a:rPr>
              <a:t>α-2, </a:t>
            </a:r>
            <a:r>
              <a:rPr lang="en-US" b="0" i="0" dirty="0" err="1">
                <a:solidFill>
                  <a:srgbClr val="000000"/>
                </a:solidFill>
                <a:effectLst/>
                <a:latin typeface="Calibri" panose="020F0502020204030204" pitchFamily="34" charset="0"/>
              </a:rPr>
              <a:t>gec</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dövrlərdə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isə</a:t>
            </a:r>
            <a:r>
              <a:rPr lang="en-US" b="0" i="0" dirty="0">
                <a:solidFill>
                  <a:srgbClr val="000000"/>
                </a:solidFill>
                <a:effectLst/>
                <a:latin typeface="Calibri" panose="020F0502020204030204" pitchFamily="34" charset="0"/>
              </a:rPr>
              <a:t> </a:t>
            </a:r>
            <a:r>
              <a:rPr lang="el-GR" b="0" i="0" dirty="0">
                <a:solidFill>
                  <a:srgbClr val="000000"/>
                </a:solidFill>
                <a:effectLst/>
                <a:latin typeface="Calibri" panose="020F0502020204030204" pitchFamily="34" charset="0"/>
              </a:rPr>
              <a:t>γ-</a:t>
            </a:r>
            <a:r>
              <a:rPr lang="en-US" b="0" i="0" dirty="0" err="1">
                <a:solidFill>
                  <a:srgbClr val="000000"/>
                </a:solidFill>
                <a:effectLst/>
                <a:latin typeface="Calibri" panose="020F0502020204030204" pitchFamily="34" charset="0"/>
              </a:rPr>
              <a:t>qlobulinlər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artır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immun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statusda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sirkulyasiya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edən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immun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komplekslər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immunoqlobulin</a:t>
            </a:r>
            <a:r>
              <a:rPr lang="en-US" b="0" i="0" dirty="0">
                <a:solidFill>
                  <a:srgbClr val="000000"/>
                </a:solidFill>
                <a:effectLst/>
                <a:latin typeface="Calibri" panose="020F0502020204030204" pitchFamily="34" charset="0"/>
              </a:rPr>
              <a:t> M </a:t>
            </a:r>
            <a:r>
              <a:rPr lang="en-US" b="0" i="0" dirty="0" err="1">
                <a:solidFill>
                  <a:srgbClr val="000000"/>
                </a:solidFill>
                <a:effectLst/>
                <a:latin typeface="Calibri" panose="020F0502020204030204" pitchFamily="34" charset="0"/>
              </a:rPr>
              <a:t>çoxalır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komplementin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ümumi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hemolitik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aktivliyi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azalır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toxuma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əleyhinə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anticisimlərin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səviyyəsi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yüksəlir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dəyişikliklər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qeydə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alınır</a:t>
            </a:r>
            <a:r>
              <a:rPr lang="en-US" b="0" i="0" dirty="0">
                <a:solidFill>
                  <a:srgbClr val="000000"/>
                </a:solidFill>
                <a:effectLst/>
                <a:latin typeface="Calibri" panose="020F0502020204030204" pitchFamily="34" charset="0"/>
              </a:rPr>
              <a:t>.</a:t>
            </a:r>
            <a:endParaRPr lang="en-US" b="0" i="0" dirty="0">
              <a:solidFill>
                <a:srgbClr val="000000"/>
              </a:solidFill>
              <a:effectLst/>
              <a:latin typeface="Calibri" panose="020F0502020204030204" pitchFamily="34" charset="0"/>
            </a:endParaRPr>
          </a:p>
          <a:p>
            <a:endParaRPr lang="en-US" dirty="0"/>
          </a:p>
        </p:txBody>
      </p:sp>
      <p:pic>
        <p:nvPicPr>
          <p:cNvPr id="5" name="Рисунок 4"/>
          <p:cNvPicPr>
            <a:picLocks noChangeAspect="1"/>
          </p:cNvPicPr>
          <p:nvPr/>
        </p:nvPicPr>
        <p:blipFill>
          <a:blip r:embed="rId1"/>
          <a:stretch>
            <a:fillRect/>
          </a:stretch>
        </p:blipFill>
        <p:spPr>
          <a:xfrm>
            <a:off x="3244531" y="1093263"/>
            <a:ext cx="2619375" cy="1987115"/>
          </a:xfrm>
          <a:prstGeom prst="rect">
            <a:avLst/>
          </a:prstGeom>
        </p:spPr>
      </p:pic>
      <p:pic>
        <p:nvPicPr>
          <p:cNvPr id="7" name="Рисунок 6"/>
          <p:cNvPicPr>
            <a:picLocks noChangeAspect="1"/>
          </p:cNvPicPr>
          <p:nvPr/>
        </p:nvPicPr>
        <p:blipFill>
          <a:blip r:embed="rId2"/>
          <a:stretch>
            <a:fillRect/>
          </a:stretch>
        </p:blipFill>
        <p:spPr>
          <a:xfrm>
            <a:off x="6715442" y="1093263"/>
            <a:ext cx="2138049" cy="1942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89162" y="4797288"/>
            <a:ext cx="8915400" cy="1868314"/>
          </a:xfrm>
        </p:spPr>
        <p:txBody>
          <a:bodyPr>
            <a:normAutofit/>
          </a:bodyPr>
          <a:lstStyle/>
          <a:p>
            <a:r>
              <a:rPr lang="en-US" sz="2000" b="0" i="0" dirty="0" err="1">
                <a:solidFill>
                  <a:srgbClr val="000000"/>
                </a:solidFill>
                <a:effectLst/>
                <a:latin typeface="Calibri" panose="020F0502020204030204" pitchFamily="34" charset="0"/>
              </a:rPr>
              <a:t>İnfeksion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endokarditin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digər</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vacib</a:t>
            </a:r>
            <a:r>
              <a:rPr lang="en-US" sz="2000" b="0" i="0" dirty="0">
                <a:solidFill>
                  <a:srgbClr val="000000"/>
                </a:solidFill>
                <a:effectLst/>
                <a:latin typeface="Calibri" panose="020F0502020204030204" pitchFamily="34" charset="0"/>
              </a:rPr>
              <a:t> instrumental </a:t>
            </a:r>
            <a:r>
              <a:rPr lang="en-US" sz="2000" b="0" i="0" dirty="0" err="1">
                <a:solidFill>
                  <a:srgbClr val="000000"/>
                </a:solidFill>
                <a:effectLst/>
                <a:latin typeface="Calibri" panose="020F0502020204030204" pitchFamily="34" charset="0"/>
              </a:rPr>
              <a:t>müayinə</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üsulu</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ExoKQ</a:t>
            </a:r>
            <a:r>
              <a:rPr lang="en-US" sz="2000" b="0" i="0" dirty="0">
                <a:solidFill>
                  <a:srgbClr val="000000"/>
                </a:solidFill>
                <a:effectLst/>
                <a:latin typeface="Calibri" panose="020F0502020204030204" pitchFamily="34" charset="0"/>
              </a:rPr>
              <a:t>-dir. </a:t>
            </a:r>
            <a:r>
              <a:rPr lang="en-US" sz="2000" b="0" i="0" dirty="0" err="1">
                <a:solidFill>
                  <a:srgbClr val="000000"/>
                </a:solidFill>
                <a:effectLst/>
                <a:latin typeface="Calibri" panose="020F0502020204030204" pitchFamily="34" charset="0"/>
              </a:rPr>
              <a:t>Onun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köməyilə</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ürək</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qapaqlarında</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ölçüsü</a:t>
            </a:r>
            <a:r>
              <a:rPr lang="en-US" sz="2000" b="0" i="0" dirty="0">
                <a:solidFill>
                  <a:srgbClr val="000000"/>
                </a:solidFill>
                <a:effectLst/>
                <a:latin typeface="Calibri" panose="020F0502020204030204" pitchFamily="34" charset="0"/>
              </a:rPr>
              <a:t> 5 mm-</a:t>
            </a:r>
            <a:r>
              <a:rPr lang="en-US" sz="2000" b="0" i="0" dirty="0" err="1">
                <a:solidFill>
                  <a:srgbClr val="000000"/>
                </a:solidFill>
                <a:effectLst/>
                <a:latin typeface="Calibri" panose="020F0502020204030204" pitchFamily="34" charset="0"/>
              </a:rPr>
              <a:t>dən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artıq</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olan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vegetasiyalar</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müəyyən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edilir</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bu</a:t>
            </a:r>
            <a:r>
              <a:rPr lang="en-US" sz="2000" b="0" i="0" dirty="0">
                <a:solidFill>
                  <a:srgbClr val="000000"/>
                </a:solidFill>
                <a:effectLst/>
                <a:latin typeface="Calibri" panose="020F0502020204030204" pitchFamily="34" charset="0"/>
              </a:rPr>
              <a:t> da </a:t>
            </a:r>
            <a:r>
              <a:rPr lang="en-US" sz="2000" b="0" i="0" dirty="0" err="1">
                <a:solidFill>
                  <a:srgbClr val="000000"/>
                </a:solidFill>
                <a:effectLst/>
                <a:latin typeface="Calibri" panose="020F0502020204030204" pitchFamily="34" charset="0"/>
              </a:rPr>
              <a:t>infeksion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endokarditin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birbaşa</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əlaməti</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hesab</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olunur</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Ən</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dəqiq</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diaqnoz</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ürəyin</a:t>
            </a:r>
            <a:r>
              <a:rPr lang="en-US" sz="2000" b="0" i="0" dirty="0">
                <a:solidFill>
                  <a:srgbClr val="000000"/>
                </a:solidFill>
                <a:effectLst/>
                <a:latin typeface="Calibri" panose="020F0502020204030204" pitchFamily="34" charset="0"/>
              </a:rPr>
              <a:t> MRT </a:t>
            </a:r>
            <a:r>
              <a:rPr lang="en-US" sz="2000" b="0" i="0" dirty="0" err="1">
                <a:solidFill>
                  <a:srgbClr val="000000"/>
                </a:solidFill>
                <a:effectLst/>
                <a:latin typeface="Calibri" panose="020F0502020204030204" pitchFamily="34" charset="0"/>
              </a:rPr>
              <a:t>və</a:t>
            </a:r>
            <a:r>
              <a:rPr lang="en-US" sz="2000" b="0" i="0" dirty="0">
                <a:solidFill>
                  <a:srgbClr val="000000"/>
                </a:solidFill>
                <a:effectLst/>
                <a:latin typeface="Calibri" panose="020F0502020204030204" pitchFamily="34" charset="0"/>
              </a:rPr>
              <a:t> MSKT </a:t>
            </a:r>
            <a:r>
              <a:rPr lang="en-US" sz="2000" b="0" i="0" dirty="0" err="1">
                <a:solidFill>
                  <a:srgbClr val="000000"/>
                </a:solidFill>
                <a:effectLst/>
                <a:latin typeface="Calibri" panose="020F0502020204030204" pitchFamily="34" charset="0"/>
              </a:rPr>
              <a:t>vasitəsilə</a:t>
            </a:r>
            <a:r>
              <a:rPr lang="en-US" sz="2000" b="0" i="0" dirty="0">
                <a:solidFill>
                  <a:srgbClr val="000000"/>
                </a:solidFill>
                <a:effectLst/>
                <a:latin typeface="Calibri" panose="020F0502020204030204" pitchFamily="34" charset="0"/>
              </a:rPr>
              <a:t> </a:t>
            </a:r>
            <a:r>
              <a:rPr lang="en-US" sz="2000" b="0" i="0" dirty="0" err="1">
                <a:solidFill>
                  <a:srgbClr val="000000"/>
                </a:solidFill>
                <a:effectLst/>
                <a:latin typeface="Calibri" panose="020F0502020204030204" pitchFamily="34" charset="0"/>
              </a:rPr>
              <a:t>qoyulur</a:t>
            </a:r>
            <a:r>
              <a:rPr lang="en-US" sz="2000" b="0" i="0" dirty="0">
                <a:solidFill>
                  <a:srgbClr val="000000"/>
                </a:solidFill>
                <a:effectLst/>
                <a:latin typeface="Calibri" panose="020F0502020204030204" pitchFamily="34" charset="0"/>
              </a:rPr>
              <a:t>.</a:t>
            </a:r>
            <a:endParaRPr lang="en-US" sz="2000" dirty="0"/>
          </a:p>
        </p:txBody>
      </p:sp>
      <p:pic>
        <p:nvPicPr>
          <p:cNvPr id="5" name="Рисунок 4"/>
          <p:cNvPicPr>
            <a:picLocks noChangeAspect="1"/>
          </p:cNvPicPr>
          <p:nvPr/>
        </p:nvPicPr>
        <p:blipFill>
          <a:blip r:embed="rId1"/>
          <a:stretch>
            <a:fillRect/>
          </a:stretch>
        </p:blipFill>
        <p:spPr>
          <a:xfrm>
            <a:off x="6718850" y="565044"/>
            <a:ext cx="5111611" cy="4086467"/>
          </a:xfrm>
          <a:prstGeom prst="rect">
            <a:avLst/>
          </a:prstGeom>
        </p:spPr>
      </p:pic>
      <p:pic>
        <p:nvPicPr>
          <p:cNvPr id="7" name="Рисунок 6"/>
          <p:cNvPicPr>
            <a:picLocks noChangeAspect="1"/>
          </p:cNvPicPr>
          <p:nvPr/>
        </p:nvPicPr>
        <p:blipFill>
          <a:blip r:embed="rId2"/>
          <a:stretch>
            <a:fillRect/>
          </a:stretch>
        </p:blipFill>
        <p:spPr>
          <a:xfrm>
            <a:off x="1607240" y="565045"/>
            <a:ext cx="5111611" cy="40864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3525078"/>
            <a:ext cx="8915400" cy="3332922"/>
          </a:xfrm>
        </p:spPr>
        <p:txBody>
          <a:bodyPr>
            <a:normAutofit fontScale="92500" lnSpcReduction="20000"/>
          </a:bodyPr>
          <a:lstStyle/>
          <a:p>
            <a:pPr algn="l" fontAlgn="base"/>
            <a:r>
              <a:rPr lang="en-US" sz="2200" b="0" i="0" dirty="0" err="1">
                <a:solidFill>
                  <a:srgbClr val="000000"/>
                </a:solidFill>
                <a:effectLst/>
                <a:latin typeface="Calibri" panose="020F0502020204030204" pitchFamily="34" charset="0"/>
              </a:rPr>
              <a:t>İnfeksion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endokarditin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müalicəsi</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stasionar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şəraitdə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aparılmalıdır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Pasiyentin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ümumi</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vəziyyəti</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yaxşılaşana</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qədər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yataq</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rejimi</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pəhriz</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təyin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edilir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İnfeksion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endokarditlərin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müalicəsində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qanın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bakterial</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əkilməsindən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dərhal</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sonra</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başlanılan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antibakterial</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terapiyaya</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üstünlük</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verilir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Antibiotiklər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törədicinin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həssaslığı</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nəzərə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alınmaqla</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seçilir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əsasən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geniş</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təsir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spektrinə</a:t>
            </a:r>
            <a:r>
              <a:rPr lang="en-US" sz="2200" b="0" i="0" dirty="0">
                <a:solidFill>
                  <a:srgbClr val="000000"/>
                </a:solidFill>
                <a:effectLst/>
                <a:latin typeface="Calibri" panose="020F0502020204030204" pitchFamily="34" charset="0"/>
              </a:rPr>
              <a:t> malik </a:t>
            </a:r>
            <a:r>
              <a:rPr lang="en-US" sz="2200" b="0" i="0" dirty="0" err="1">
                <a:solidFill>
                  <a:srgbClr val="000000"/>
                </a:solidFill>
                <a:effectLst/>
                <a:latin typeface="Calibri" panose="020F0502020204030204" pitchFamily="34" charset="0"/>
              </a:rPr>
              <a:t>antibiotiklərdən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istifadə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olunur</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Calibri" panose="020F0502020204030204" pitchFamily="34" charset="0"/>
            </a:endParaRPr>
          </a:p>
          <a:p>
            <a:pPr algn="l" fontAlgn="base"/>
            <a:r>
              <a:rPr lang="en-US" sz="2200" b="0" i="0" dirty="0" err="1">
                <a:solidFill>
                  <a:srgbClr val="000000"/>
                </a:solidFill>
                <a:effectLst/>
                <a:latin typeface="Calibri" panose="020F0502020204030204" pitchFamily="34" charset="0"/>
              </a:rPr>
              <a:t>İnfeksion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endokarditin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terapiyasında</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penisillin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qrupundan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olan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antibiotiklərlə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aminoqlikozidlərin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kombinasiyası</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yaxşı</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effekt</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verir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Göbələk</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mənşəli</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endokardit</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müalicəyə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çətin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tabe</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olduğundan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amfoterisin</a:t>
            </a:r>
            <a:r>
              <a:rPr lang="en-US" sz="2200" b="0" i="0" dirty="0">
                <a:solidFill>
                  <a:srgbClr val="000000"/>
                </a:solidFill>
                <a:effectLst/>
                <a:latin typeface="Calibri" panose="020F0502020204030204" pitchFamily="34" charset="0"/>
              </a:rPr>
              <a:t> B </a:t>
            </a:r>
            <a:r>
              <a:rPr lang="en-US" sz="2200" b="0" i="0" dirty="0" err="1">
                <a:solidFill>
                  <a:srgbClr val="000000"/>
                </a:solidFill>
                <a:effectLst/>
                <a:latin typeface="Calibri" panose="020F0502020204030204" pitchFamily="34" charset="0"/>
              </a:rPr>
              <a:t>preparatı</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təyin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olunur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bir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neçə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həftə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və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ya</a:t>
            </a:r>
            <a:r>
              <a:rPr lang="en-US" sz="2200" b="0" i="0" dirty="0">
                <a:solidFill>
                  <a:srgbClr val="000000"/>
                </a:solidFill>
                <a:effectLst/>
                <a:latin typeface="Calibri" panose="020F0502020204030204" pitchFamily="34" charset="0"/>
              </a:rPr>
              <a:t> ay). </a:t>
            </a:r>
            <a:r>
              <a:rPr lang="en-US" sz="2200" b="0" i="0" dirty="0" err="1">
                <a:solidFill>
                  <a:srgbClr val="000000"/>
                </a:solidFill>
                <a:effectLst/>
                <a:latin typeface="Calibri" panose="020F0502020204030204" pitchFamily="34" charset="0"/>
              </a:rPr>
              <a:t>Həmçinin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antimikrob</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xüsusiyyətlərə</a:t>
            </a:r>
            <a:r>
              <a:rPr lang="en-US" sz="2200" b="0" i="0" dirty="0">
                <a:solidFill>
                  <a:srgbClr val="000000"/>
                </a:solidFill>
                <a:effectLst/>
                <a:latin typeface="Calibri" panose="020F0502020204030204" pitchFamily="34" charset="0"/>
              </a:rPr>
              <a:t> malik </a:t>
            </a:r>
            <a:r>
              <a:rPr lang="en-US" sz="2200" b="0" i="0" dirty="0" err="1">
                <a:solidFill>
                  <a:srgbClr val="000000"/>
                </a:solidFill>
                <a:effectLst/>
                <a:latin typeface="Calibri" panose="020F0502020204030204" pitchFamily="34" charset="0"/>
              </a:rPr>
              <a:t>vasitələr</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dioksidin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antistafilokokk</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qlobulin</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və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qeyri-medikamentoz</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müalicə</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üsulları</a:t>
            </a:r>
            <a:r>
              <a:rPr lang="en-US" sz="2200" b="0" i="0" dirty="0">
                <a:solidFill>
                  <a:srgbClr val="000000"/>
                </a:solidFill>
                <a:effectLst/>
                <a:latin typeface="Calibri" panose="020F0502020204030204" pitchFamily="34" charset="0"/>
              </a:rPr>
              <a:t> – </a:t>
            </a:r>
            <a:r>
              <a:rPr lang="en-US" sz="2200" b="0" i="0" dirty="0" err="1">
                <a:solidFill>
                  <a:srgbClr val="000000"/>
                </a:solidFill>
                <a:effectLst/>
                <a:latin typeface="Calibri" panose="020F0502020204030204" pitchFamily="34" charset="0"/>
              </a:rPr>
              <a:t>plazmafarez</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tətbiq</a:t>
            </a:r>
            <a:r>
              <a:rPr lang="en-US" sz="2200" b="0" i="0" dirty="0">
                <a:solidFill>
                  <a:srgbClr val="000000"/>
                </a:solidFill>
                <a:effectLst/>
                <a:latin typeface="Calibri" panose="020F0502020204030204" pitchFamily="34" charset="0"/>
              </a:rPr>
              <a:t> </a:t>
            </a:r>
            <a:r>
              <a:rPr lang="en-US" sz="2200" b="0" i="0" dirty="0" err="1">
                <a:solidFill>
                  <a:srgbClr val="000000"/>
                </a:solidFill>
                <a:effectLst/>
                <a:latin typeface="Calibri" panose="020F0502020204030204" pitchFamily="34" charset="0"/>
              </a:rPr>
              <a:t>edilir</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Calibri" panose="020F0502020204030204" pitchFamily="34" charset="0"/>
            </a:endParaRPr>
          </a:p>
          <a:p>
            <a:endParaRPr lang="en-US" dirty="0"/>
          </a:p>
        </p:txBody>
      </p:sp>
      <p:pic>
        <p:nvPicPr>
          <p:cNvPr id="5" name="Рисунок 4"/>
          <p:cNvPicPr>
            <a:picLocks noChangeAspect="1"/>
          </p:cNvPicPr>
          <p:nvPr/>
        </p:nvPicPr>
        <p:blipFill>
          <a:blip r:embed="rId1"/>
          <a:stretch>
            <a:fillRect/>
          </a:stretch>
        </p:blipFill>
        <p:spPr>
          <a:xfrm>
            <a:off x="2589212" y="397565"/>
            <a:ext cx="3199505" cy="2667000"/>
          </a:xfrm>
          <a:prstGeom prst="rect">
            <a:avLst/>
          </a:prstGeom>
        </p:spPr>
      </p:pic>
      <p:pic>
        <p:nvPicPr>
          <p:cNvPr id="7" name="Рисунок 6"/>
          <p:cNvPicPr>
            <a:picLocks noChangeAspect="1"/>
          </p:cNvPicPr>
          <p:nvPr/>
        </p:nvPicPr>
        <p:blipFill>
          <a:blip r:embed="rId2"/>
          <a:stretch>
            <a:fillRect/>
          </a:stretch>
        </p:blipFill>
        <p:spPr>
          <a:xfrm>
            <a:off x="5886450" y="397564"/>
            <a:ext cx="1998593" cy="2667000"/>
          </a:xfrm>
          <a:prstGeom prst="rect">
            <a:avLst/>
          </a:prstGeom>
        </p:spPr>
      </p:pic>
      <p:pic>
        <p:nvPicPr>
          <p:cNvPr id="9" name="Рисунок 8"/>
          <p:cNvPicPr>
            <a:picLocks noChangeAspect="1"/>
          </p:cNvPicPr>
          <p:nvPr/>
        </p:nvPicPr>
        <p:blipFill>
          <a:blip r:embed="rId3"/>
          <a:stretch>
            <a:fillRect/>
          </a:stretch>
        </p:blipFill>
        <p:spPr>
          <a:xfrm>
            <a:off x="7982776" y="397564"/>
            <a:ext cx="3254374" cy="2666999"/>
          </a:xfrm>
          <a:prstGeom prst="rect">
            <a:avLst/>
          </a:prstGeom>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064" y="990202"/>
            <a:ext cx="8911687" cy="1280890"/>
          </a:xfrm>
        </p:spPr>
        <p:txBody>
          <a:bodyPr>
            <a:normAutofit/>
          </a:bodyPr>
          <a:lstStyle/>
          <a:p>
            <a:r>
              <a:rPr lang="az-Latn-AZ" sz="3200" i="1" dirty="0"/>
              <a:t>Endokardın iltihabi zədələnməsi endokardit adlanır.</a:t>
            </a:r>
            <a:endParaRPr lang="en-US" sz="3200" i="1" dirty="0"/>
          </a:p>
        </p:txBody>
      </p:sp>
      <p:pic>
        <p:nvPicPr>
          <p:cNvPr id="1026" name="Picture 2" descr="İnfeksion endokardit - səbəbləri, müalicəsi I Med-portal.az"/>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128897" y="2544418"/>
            <a:ext cx="3375715" cy="34190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3443" y="2637183"/>
            <a:ext cx="5049079" cy="3508653"/>
          </a:xfrm>
          <a:prstGeom prst="rect">
            <a:avLst/>
          </a:prstGeom>
          <a:noFill/>
        </p:spPr>
        <p:txBody>
          <a:bodyPr wrap="square" rtlCol="0">
            <a:spAutoFit/>
          </a:bodyPr>
          <a:lstStyle/>
          <a:p>
            <a:r>
              <a:rPr lang="az-Latn-AZ" sz="3600" dirty="0">
                <a:solidFill>
                  <a:srgbClr val="A53010"/>
                </a:solidFill>
              </a:rPr>
              <a:t>Lokalizasiyası</a:t>
            </a:r>
            <a:endParaRPr lang="az-Latn-AZ" sz="3600" dirty="0">
              <a:solidFill>
                <a:srgbClr val="A53010"/>
              </a:solidFill>
            </a:endParaRPr>
          </a:p>
          <a:p>
            <a:pPr marL="285750" indent="-285750">
              <a:buFont typeface="Arial" panose="020B0604020202020204" pitchFamily="34" charset="0"/>
              <a:buChar char="•"/>
            </a:pPr>
            <a:r>
              <a:rPr lang="az-Latn-AZ" sz="2800" dirty="0">
                <a:solidFill>
                  <a:srgbClr val="766F54"/>
                </a:solidFill>
              </a:rPr>
              <a:t>Qapaq</a:t>
            </a:r>
            <a:endParaRPr lang="az-Latn-AZ" sz="2800" dirty="0">
              <a:solidFill>
                <a:srgbClr val="766F54"/>
              </a:solidFill>
            </a:endParaRPr>
          </a:p>
          <a:p>
            <a:pPr marL="285750" indent="-285750">
              <a:buFont typeface="Arial" panose="020B0604020202020204" pitchFamily="34" charset="0"/>
              <a:buChar char="•"/>
            </a:pPr>
            <a:r>
              <a:rPr lang="az-Latn-AZ" sz="2800" dirty="0">
                <a:solidFill>
                  <a:srgbClr val="766F54"/>
                </a:solidFill>
              </a:rPr>
              <a:t>Ürək boşluğu</a:t>
            </a:r>
            <a:endParaRPr lang="az-Latn-AZ" sz="2800" dirty="0">
              <a:solidFill>
                <a:srgbClr val="766F54"/>
              </a:solidFill>
            </a:endParaRPr>
          </a:p>
          <a:p>
            <a:pPr marL="285750" indent="-285750">
              <a:buFont typeface="Arial" panose="020B0604020202020204" pitchFamily="34" charset="0"/>
              <a:buChar char="•"/>
            </a:pPr>
            <a:r>
              <a:rPr lang="az-Latn-AZ" sz="2800" dirty="0">
                <a:solidFill>
                  <a:srgbClr val="766F54"/>
                </a:solidFill>
              </a:rPr>
              <a:t>Vətər lifləri</a:t>
            </a:r>
            <a:endParaRPr lang="az-Latn-AZ" sz="2800" dirty="0">
              <a:solidFill>
                <a:srgbClr val="766F54"/>
              </a:solidFill>
            </a:endParaRPr>
          </a:p>
          <a:p>
            <a:pPr marL="285750" indent="-285750">
              <a:buFont typeface="Arial" panose="020B0604020202020204" pitchFamily="34" charset="0"/>
              <a:buChar char="•"/>
            </a:pPr>
            <a:r>
              <a:rPr lang="az-Latn-AZ" sz="2800" dirty="0">
                <a:solidFill>
                  <a:srgbClr val="766F54"/>
                </a:solidFill>
              </a:rPr>
              <a:t>Trabekul</a:t>
            </a:r>
            <a:endParaRPr lang="az-Latn-AZ" sz="2800" dirty="0">
              <a:solidFill>
                <a:srgbClr val="766F54"/>
              </a:solidFill>
            </a:endParaRPr>
          </a:p>
          <a:p>
            <a:pPr marL="285750" indent="-285750">
              <a:buFont typeface="Arial" panose="020B0604020202020204" pitchFamily="34" charset="0"/>
              <a:buChar char="•"/>
            </a:pPr>
            <a:r>
              <a:rPr lang="az-Latn-AZ" sz="2800" dirty="0">
                <a:solidFill>
                  <a:srgbClr val="766F54"/>
                </a:solidFill>
              </a:rPr>
              <a:t>Papilyar əzələ endokardı</a:t>
            </a:r>
            <a:endParaRPr lang="az-Latn-AZ" sz="2800" dirty="0">
              <a:solidFill>
                <a:srgbClr val="766F54"/>
              </a:solidFill>
            </a:endParaRPr>
          </a:p>
          <a:p>
            <a:endParaRPr lang="az-Latn-AZ" sz="2800" dirty="0">
              <a:solidFill>
                <a:srgbClr val="766F54"/>
              </a:solidFill>
            </a:endParaRPr>
          </a:p>
          <a:p>
            <a:endParaRPr lang="en-US"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dirty="0">
                <a:solidFill>
                  <a:srgbClr val="A53010"/>
                </a:solidFill>
              </a:rPr>
              <a:t>Etiologiyası müxtəlif ola bilər</a:t>
            </a:r>
            <a:r>
              <a:rPr lang="en-US" dirty="0">
                <a:solidFill>
                  <a:srgbClr val="A53010"/>
                </a:solidFill>
              </a:rPr>
              <a:t>:</a:t>
            </a:r>
            <a:endParaRPr lang="en-US" dirty="0">
              <a:solidFill>
                <a:srgbClr val="A53010"/>
              </a:solidFill>
            </a:endParaRPr>
          </a:p>
        </p:txBody>
      </p:sp>
      <p:sp>
        <p:nvSpPr>
          <p:cNvPr id="3" name="Объект 2"/>
          <p:cNvSpPr>
            <a:spLocks noGrp="1"/>
          </p:cNvSpPr>
          <p:nvPr>
            <p:ph idx="1"/>
          </p:nvPr>
        </p:nvSpPr>
        <p:spPr>
          <a:xfrm>
            <a:off x="2589212" y="1736035"/>
            <a:ext cx="8915400" cy="4175187"/>
          </a:xfrm>
        </p:spPr>
        <p:txBody>
          <a:bodyPr/>
          <a:lstStyle/>
          <a:p>
            <a:pPr>
              <a:buFont typeface="+mj-lt"/>
              <a:buAutoNum type="arabicPeriod"/>
            </a:pPr>
            <a:r>
              <a:rPr lang="az-Latn-AZ" sz="2800" dirty="0"/>
              <a:t>İnfeksion</a:t>
            </a:r>
            <a:r>
              <a:rPr lang="en-US" sz="2800" dirty="0"/>
              <a:t>,</a:t>
            </a:r>
            <a:r>
              <a:rPr lang="az-Latn-AZ" sz="2800" dirty="0"/>
              <a:t> qeyri-spesifik (bacterial</a:t>
            </a:r>
            <a:r>
              <a:rPr lang="en-US" sz="2800" dirty="0"/>
              <a:t>,</a:t>
            </a:r>
            <a:r>
              <a:rPr lang="az-Latn-AZ" sz="2800" dirty="0"/>
              <a:t>septik)</a:t>
            </a:r>
            <a:r>
              <a:rPr lang="en-US" sz="2800" dirty="0"/>
              <a:t>; </a:t>
            </a:r>
            <a:r>
              <a:rPr lang="az-Latn-AZ" sz="2800" dirty="0"/>
              <a:t>spesifik(vərəm</a:t>
            </a:r>
            <a:r>
              <a:rPr lang="en-US" sz="2800" dirty="0"/>
              <a:t>,</a:t>
            </a:r>
            <a:r>
              <a:rPr lang="az-Latn-AZ" sz="2800" dirty="0"/>
              <a:t>brusellyoz) </a:t>
            </a:r>
            <a:endParaRPr lang="en-US" sz="2800" dirty="0"/>
          </a:p>
          <a:p>
            <a:pPr>
              <a:buFont typeface="+mj-lt"/>
              <a:buAutoNum type="arabicPeriod"/>
            </a:pPr>
            <a:r>
              <a:rPr lang="az-Latn-AZ" sz="2800" dirty="0"/>
              <a:t>İmmun (revmatik iri kollagenozlarda)</a:t>
            </a:r>
            <a:endParaRPr lang="az-Latn-AZ" sz="2800" dirty="0"/>
          </a:p>
          <a:p>
            <a:pPr>
              <a:buFont typeface="+mj-lt"/>
              <a:buAutoNum type="arabicPeriod"/>
            </a:pPr>
            <a:r>
              <a:rPr lang="az-Latn-AZ" sz="2800" dirty="0"/>
              <a:t>Digər etiologiyalı ( miokard infarktında</a:t>
            </a:r>
            <a:r>
              <a:rPr lang="en-US" sz="2800" dirty="0"/>
              <a:t>,</a:t>
            </a:r>
            <a:r>
              <a:rPr lang="az-Latn-AZ" sz="2800" dirty="0"/>
              <a:t> miokarditdə</a:t>
            </a:r>
            <a:r>
              <a:rPr lang="en-US" sz="2800" dirty="0"/>
              <a:t>, </a:t>
            </a:r>
            <a:r>
              <a:rPr lang="az-Latn-AZ" sz="2800" dirty="0"/>
              <a:t>xərçəng kaxeksiyasında</a:t>
            </a:r>
            <a:r>
              <a:rPr lang="en-US" sz="2800" dirty="0"/>
              <a:t>, </a:t>
            </a:r>
            <a:r>
              <a:rPr lang="az-Latn-AZ" sz="2800" dirty="0"/>
              <a:t>diabetik komada</a:t>
            </a:r>
            <a:r>
              <a:rPr lang="en-US" sz="2800" dirty="0"/>
              <a:t>,</a:t>
            </a:r>
            <a:r>
              <a:rPr lang="az-Latn-AZ" sz="2800" dirty="0"/>
              <a:t> leykozda</a:t>
            </a:r>
            <a:r>
              <a:rPr lang="en-US" sz="2800" dirty="0"/>
              <a:t>,</a:t>
            </a:r>
            <a:r>
              <a:rPr lang="az-Latn-AZ" sz="2800" dirty="0"/>
              <a:t> ağır anemiyalarda</a:t>
            </a:r>
            <a:r>
              <a:rPr lang="az-Latn-AZ"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571102"/>
            <a:ext cx="8911687" cy="2198602"/>
          </a:xfrm>
        </p:spPr>
        <p:txBody>
          <a:bodyPr>
            <a:normAutofit fontScale="90000"/>
          </a:bodyPr>
          <a:lstStyle/>
          <a:p>
            <a:r>
              <a:rPr lang="en-US" dirty="0" err="1">
                <a:solidFill>
                  <a:srgbClr val="A53010"/>
                </a:solidFill>
              </a:rPr>
              <a:t>Bakterial</a:t>
            </a:r>
            <a:r>
              <a:rPr lang="en-US" dirty="0">
                <a:solidFill>
                  <a:srgbClr val="A53010"/>
                </a:solidFill>
              </a:rPr>
              <a:t> </a:t>
            </a:r>
            <a:r>
              <a:rPr lang="en-US" dirty="0" err="1">
                <a:solidFill>
                  <a:srgbClr val="A53010"/>
                </a:solidFill>
              </a:rPr>
              <a:t>endokardit</a:t>
            </a:r>
            <a:r>
              <a:rPr lang="az-Latn-AZ" dirty="0">
                <a:solidFill>
                  <a:srgbClr val="A53010"/>
                </a:solidFill>
              </a:rPr>
              <a:t> </a:t>
            </a:r>
            <a:r>
              <a:rPr lang="en-US" dirty="0"/>
              <a:t>-</a:t>
            </a:r>
            <a:r>
              <a:rPr lang="az-Latn-AZ" dirty="0"/>
              <a:t> </a:t>
            </a:r>
            <a:r>
              <a:rPr lang="en-US" dirty="0" err="1"/>
              <a:t>endokard</a:t>
            </a:r>
            <a:r>
              <a:rPr lang="az-Latn-AZ" dirty="0"/>
              <a:t>ın alterativ-destruktiv dəyişikliyi ilə gedən ağır zədələnməsi olub</a:t>
            </a:r>
            <a:r>
              <a:rPr lang="en-US" dirty="0"/>
              <a:t>,</a:t>
            </a:r>
            <a:r>
              <a:rPr lang="az-Latn-AZ" dirty="0"/>
              <a:t>müxtəlif qeyri-spesifik törədicilər tərəfindən yaranır</a:t>
            </a:r>
            <a:endParaRPr lang="en-US" dirty="0"/>
          </a:p>
        </p:txBody>
      </p:sp>
      <p:sp>
        <p:nvSpPr>
          <p:cNvPr id="3" name="Объект 2"/>
          <p:cNvSpPr>
            <a:spLocks noGrp="1"/>
          </p:cNvSpPr>
          <p:nvPr>
            <p:ph idx="1"/>
          </p:nvPr>
        </p:nvSpPr>
        <p:spPr>
          <a:xfrm>
            <a:off x="2617705" y="3232310"/>
            <a:ext cx="4234137" cy="2584926"/>
          </a:xfrm>
        </p:spPr>
        <p:txBody>
          <a:bodyPr>
            <a:normAutofit fontScale="92500" lnSpcReduction="20000"/>
          </a:bodyPr>
          <a:lstStyle/>
          <a:p>
            <a:pPr marL="0" indent="0">
              <a:buNone/>
            </a:pPr>
            <a:r>
              <a:rPr lang="az-Latn-AZ" sz="2600" dirty="0"/>
              <a:t>Törədicilər:</a:t>
            </a:r>
            <a:endParaRPr lang="az-Latn-AZ" sz="2600" dirty="0"/>
          </a:p>
          <a:p>
            <a:r>
              <a:rPr lang="az-Latn-AZ" sz="2600" dirty="0"/>
              <a:t>Yaşıl streptokoklar</a:t>
            </a:r>
            <a:endParaRPr lang="az-Latn-AZ" sz="2600" dirty="0"/>
          </a:p>
          <a:p>
            <a:r>
              <a:rPr lang="az-Latn-AZ" sz="2600" dirty="0"/>
              <a:t>Stafilokokklar</a:t>
            </a:r>
            <a:endParaRPr lang="az-Latn-AZ" sz="2600" dirty="0"/>
          </a:p>
          <a:p>
            <a:r>
              <a:rPr lang="az-Latn-AZ" sz="2600" dirty="0"/>
              <a:t>Enterokokklar</a:t>
            </a:r>
            <a:endParaRPr lang="az-Latn-AZ" sz="2600" dirty="0"/>
          </a:p>
          <a:p>
            <a:r>
              <a:rPr lang="az-Latn-AZ" sz="2600" dirty="0"/>
              <a:t>Qrammənfi bakteriyalar</a:t>
            </a:r>
            <a:endParaRPr lang="az-Latn-AZ" sz="2600" dirty="0"/>
          </a:p>
          <a:p>
            <a:r>
              <a:rPr lang="az-Latn-AZ" sz="2600" dirty="0"/>
              <a:t>Göbələklər</a:t>
            </a:r>
            <a:endParaRPr lang="az-Latn-AZ" sz="2600" dirty="0"/>
          </a:p>
          <a:p>
            <a:endParaRPr lang="en-US" dirty="0"/>
          </a:p>
        </p:txBody>
      </p:sp>
      <p:pic>
        <p:nvPicPr>
          <p:cNvPr id="5" name="Рисунок 4"/>
          <p:cNvPicPr>
            <a:picLocks noChangeAspect="1"/>
          </p:cNvPicPr>
          <p:nvPr/>
        </p:nvPicPr>
        <p:blipFill>
          <a:blip r:embed="rId1"/>
          <a:stretch>
            <a:fillRect/>
          </a:stretch>
        </p:blipFill>
        <p:spPr>
          <a:xfrm>
            <a:off x="7820508" y="2769704"/>
            <a:ext cx="3684104" cy="1643270"/>
          </a:xfrm>
          <a:prstGeom prst="rect">
            <a:avLst/>
          </a:prstGeom>
        </p:spPr>
      </p:pic>
      <p:pic>
        <p:nvPicPr>
          <p:cNvPr id="7" name="Рисунок 6"/>
          <p:cNvPicPr>
            <a:picLocks noChangeAspect="1"/>
          </p:cNvPicPr>
          <p:nvPr/>
        </p:nvPicPr>
        <p:blipFill>
          <a:blip r:embed="rId2"/>
          <a:stretch>
            <a:fillRect/>
          </a:stretch>
        </p:blipFill>
        <p:spPr>
          <a:xfrm>
            <a:off x="7820508" y="4524773"/>
            <a:ext cx="3684104" cy="1762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dirty="0"/>
              <a:t>Xərtəliyin inkişafı üçün amillər</a:t>
            </a:r>
            <a:br>
              <a:rPr lang="az-Latn-AZ" dirty="0"/>
            </a:br>
            <a:endParaRPr lang="en-US" dirty="0"/>
          </a:p>
        </p:txBody>
      </p:sp>
      <p:graphicFrame>
        <p:nvGraphicFramePr>
          <p:cNvPr id="4" name="Объект 3"/>
          <p:cNvGraphicFramePr>
            <a:graphicFrameLocks noGrp="1"/>
          </p:cNvGraphicFramePr>
          <p:nvPr>
            <p:ph idx="1"/>
          </p:nvPr>
        </p:nvGraphicFramePr>
        <p:xfrm>
          <a:off x="826673" y="1722783"/>
          <a:ext cx="8915400" cy="377762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612" y="0"/>
            <a:ext cx="8915400" cy="6308035"/>
          </a:xfrm>
        </p:spPr>
        <p:txBody>
          <a:bodyPr>
            <a:normAutofit/>
          </a:bodyPr>
          <a:lstStyle/>
          <a:p>
            <a:r>
              <a:rPr lang="en-US" sz="2300" b="0" i="0" dirty="0" err="1">
                <a:solidFill>
                  <a:srgbClr val="766F54"/>
                </a:solidFill>
                <a:effectLst/>
                <a:latin typeface="Calibri" panose="020F0502020204030204" pitchFamily="34" charset="0"/>
              </a:rPr>
              <a:t>İnfeksion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endokarditin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formalaşmasında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orqanizmin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immunoloji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reaktivliyini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zəiflədən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amillər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mühüm</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rol</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oynayır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Dünya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üzrə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infeksion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endokarditlər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xəstələnmə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halları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daima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artmaqdadır</a:t>
            </a:r>
            <a:r>
              <a:rPr lang="en-US" sz="2300" b="0" i="0" dirty="0">
                <a:solidFill>
                  <a:srgbClr val="766F54"/>
                </a:solidFill>
                <a:effectLst/>
                <a:latin typeface="Calibri" panose="020F0502020204030204" pitchFamily="34" charset="0"/>
              </a:rPr>
              <a:t>. Risk </a:t>
            </a:r>
            <a:r>
              <a:rPr lang="en-US" sz="2300" b="0" i="0" dirty="0" err="1">
                <a:solidFill>
                  <a:srgbClr val="766F54"/>
                </a:solidFill>
                <a:effectLst/>
                <a:latin typeface="Calibri" panose="020F0502020204030204" pitchFamily="34" charset="0"/>
              </a:rPr>
              <a:t>qrupuna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ürək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qapaqlarının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aterosklerotik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travmatik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revmatik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zədələnmələri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olan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şəxslər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aiddir</a:t>
            </a:r>
            <a:r>
              <a:rPr lang="en-US" sz="2300" b="0" i="0" dirty="0">
                <a:solidFill>
                  <a:srgbClr val="766F54"/>
                </a:solidFill>
                <a:effectLst/>
                <a:latin typeface="Calibri" panose="020F0502020204030204" pitchFamily="34" charset="0"/>
              </a:rPr>
              <a:t>. </a:t>
            </a:r>
            <a:r>
              <a:rPr lang="en-US" sz="2300" b="0" i="0" u="none" strike="noStrike" dirty="0" err="1">
                <a:solidFill>
                  <a:srgbClr val="766F54"/>
                </a:solidFill>
                <a:effectLst/>
                <a:latin typeface="Calibri" panose="020F0502020204030204" pitchFamily="34" charset="0"/>
                <a:hlinkClick r:id="rId1"/>
              </a:rPr>
              <a:t>Mədəciklərarası</a:t>
            </a:r>
            <a:r>
              <a:rPr lang="en-US" sz="2300" b="0" i="0" u="none" strike="noStrike" dirty="0">
                <a:solidFill>
                  <a:srgbClr val="766F54"/>
                </a:solidFill>
                <a:effectLst/>
                <a:latin typeface="Calibri" panose="020F0502020204030204" pitchFamily="34" charset="0"/>
                <a:hlinkClick r:id="rId1"/>
              </a:rPr>
              <a:t> </a:t>
            </a:r>
            <a:r>
              <a:rPr lang="en-US" sz="2300" b="0" i="0" u="none" strike="noStrike" dirty="0" err="1">
                <a:solidFill>
                  <a:srgbClr val="766F54"/>
                </a:solidFill>
                <a:effectLst/>
                <a:latin typeface="Calibri" panose="020F0502020204030204" pitchFamily="34" charset="0"/>
                <a:hlinkClick r:id="rId1"/>
              </a:rPr>
              <a:t>çəpər</a:t>
            </a:r>
            <a:r>
              <a:rPr lang="en-US" sz="2300" b="0" i="0" u="none" strike="noStrike" dirty="0">
                <a:solidFill>
                  <a:srgbClr val="766F54"/>
                </a:solidFill>
                <a:effectLst/>
                <a:latin typeface="Calibri" panose="020F0502020204030204" pitchFamily="34" charset="0"/>
                <a:hlinkClick r:id="rId1"/>
              </a:rPr>
              <a:t> </a:t>
            </a:r>
            <a:r>
              <a:rPr lang="en-US" sz="2300" b="0" i="0" u="none" strike="noStrike" dirty="0" err="1">
                <a:solidFill>
                  <a:srgbClr val="766F54"/>
                </a:solidFill>
                <a:effectLst/>
                <a:latin typeface="Calibri" panose="020F0502020204030204" pitchFamily="34" charset="0"/>
                <a:hlinkClick r:id="rId1"/>
              </a:rPr>
              <a:t>qüsuru</a:t>
            </a:r>
            <a:r>
              <a:rPr lang="en-US" sz="2300" b="0" i="0" dirty="0">
                <a:solidFill>
                  <a:srgbClr val="766F54"/>
                </a:solidFill>
                <a:effectLst/>
                <a:latin typeface="Calibri" panose="020F0502020204030204" pitchFamily="34" charset="0"/>
              </a:rPr>
              <a:t>, </a:t>
            </a:r>
            <a:r>
              <a:rPr lang="en-US" sz="2300" b="0" i="0" u="none" strike="noStrike" dirty="0" err="1">
                <a:solidFill>
                  <a:srgbClr val="766F54"/>
                </a:solidFill>
                <a:effectLst/>
                <a:latin typeface="Calibri" panose="020F0502020204030204" pitchFamily="34" charset="0"/>
                <a:hlinkClick r:id="rId2"/>
              </a:rPr>
              <a:t>aortanın</a:t>
            </a:r>
            <a:r>
              <a:rPr lang="en-US" sz="2300" b="0" i="0" u="none" strike="noStrike" dirty="0">
                <a:solidFill>
                  <a:srgbClr val="766F54"/>
                </a:solidFill>
                <a:effectLst/>
                <a:latin typeface="Calibri" panose="020F0502020204030204" pitchFamily="34" charset="0"/>
                <a:hlinkClick r:id="rId2"/>
              </a:rPr>
              <a:t> </a:t>
            </a:r>
            <a:r>
              <a:rPr lang="en-US" sz="2300" b="0" i="0" u="none" strike="noStrike" dirty="0" err="1">
                <a:solidFill>
                  <a:srgbClr val="766F54"/>
                </a:solidFill>
                <a:effectLst/>
                <a:latin typeface="Calibri" panose="020F0502020204030204" pitchFamily="34" charset="0"/>
                <a:hlinkClick r:id="rId2"/>
              </a:rPr>
              <a:t>koarktasiyasının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rast</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gəlindiyi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pasiyentlərdə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infeksion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endokarditin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yaranma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riski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yüksəkdir</a:t>
            </a:r>
            <a:r>
              <a:rPr lang="en-US" sz="2300" b="0" i="0" dirty="0">
                <a:solidFill>
                  <a:srgbClr val="766F54"/>
                </a:solidFill>
                <a:effectLst/>
                <a:latin typeface="Calibri" panose="020F0502020204030204" pitchFamily="34" charset="0"/>
              </a:rPr>
              <a:t>. Son </a:t>
            </a:r>
            <a:r>
              <a:rPr lang="en-US" sz="2300" b="0" i="0" dirty="0" err="1">
                <a:solidFill>
                  <a:srgbClr val="766F54"/>
                </a:solidFill>
                <a:effectLst/>
                <a:latin typeface="Calibri" panose="020F0502020204030204" pitchFamily="34" charset="0"/>
              </a:rPr>
              <a:t>illərdə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qapaq</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protezləri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mexaniki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bioloji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süni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ürək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ritmindən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elektrokardiostimulyatorlar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istifadə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edən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xəstələrin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sayı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xeyli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artmişdır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Uzunmüddətli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tez-tez</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təkrarlanan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venadaxili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infuziyalar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infeksion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endokarditlərin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yayılmasını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sürətləndirir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İnfeksion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endokarditə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daha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çox</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narkomanlar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tutulur</a:t>
            </a:r>
            <a:r>
              <a:rPr lang="en-US" sz="2300" b="0" i="0" dirty="0">
                <a:solidFill>
                  <a:srgbClr val="766F54"/>
                </a:solidFill>
                <a:effectLst/>
                <a:latin typeface="Calibri" panose="020F0502020204030204" pitchFamily="34" charset="0"/>
              </a:rPr>
              <a:t>.</a:t>
            </a:r>
            <a:endParaRPr lang="az-Latn-AZ" sz="2300" b="0" i="0" dirty="0">
              <a:solidFill>
                <a:srgbClr val="766F54"/>
              </a:solidFill>
              <a:effectLst/>
              <a:latin typeface="Calibri" panose="020F0502020204030204" pitchFamily="34" charset="0"/>
            </a:endParaRPr>
          </a:p>
          <a:p>
            <a:r>
              <a:rPr lang="en-US" sz="2500" b="0" i="0" dirty="0" err="1">
                <a:solidFill>
                  <a:srgbClr val="766F54"/>
                </a:solidFill>
                <a:effectLst/>
                <a:latin typeface="Calibri" panose="020F0502020204030204" pitchFamily="34" charset="0"/>
              </a:rPr>
              <a:t>Mikroorqanizmlərin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endokarda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adheziyasına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yapışmasına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ümumi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yerli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amillər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təsir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edir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Ümumi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amillər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sırasına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immunosupressiv</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müalicə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fonunda</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alkoqolik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narkoman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yaşlı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şəxslərdə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immunitetin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ifadəli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pozulmaları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daxildir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Yerli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amillərə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ürək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qapaqlarının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anadangəlmə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və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qazanılmış</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anatomik</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zədələnmələri</a:t>
            </a:r>
            <a:r>
              <a:rPr lang="en-US" sz="2300" b="0" i="0" dirty="0">
                <a:solidFill>
                  <a:srgbClr val="766F54"/>
                </a:solidFill>
                <a:effectLst/>
                <a:latin typeface="Calibri" panose="020F0502020204030204" pitchFamily="34" charset="0"/>
              </a:rPr>
              <a:t>, </a:t>
            </a:r>
            <a:r>
              <a:rPr lang="en-US" sz="2300" b="0" i="0" u="none" strike="noStrike" dirty="0" err="1">
                <a:solidFill>
                  <a:srgbClr val="766F54"/>
                </a:solidFill>
                <a:effectLst/>
                <a:latin typeface="Calibri" panose="020F0502020204030204" pitchFamily="34" charset="0"/>
                <a:hlinkClick r:id="rId3"/>
              </a:rPr>
              <a:t>ürək</a:t>
            </a:r>
            <a:r>
              <a:rPr lang="en-US" sz="2300" b="0" i="0" u="none" strike="noStrike" dirty="0">
                <a:solidFill>
                  <a:srgbClr val="766F54"/>
                </a:solidFill>
                <a:effectLst/>
                <a:latin typeface="Calibri" panose="020F0502020204030204" pitchFamily="34" charset="0"/>
                <a:hlinkClick r:id="rId3"/>
              </a:rPr>
              <a:t> </a:t>
            </a:r>
            <a:r>
              <a:rPr lang="en-US" sz="2300" b="0" i="0" u="none" strike="noStrike" dirty="0" err="1">
                <a:solidFill>
                  <a:srgbClr val="766F54"/>
                </a:solidFill>
                <a:effectLst/>
                <a:latin typeface="Calibri" panose="020F0502020204030204" pitchFamily="34" charset="0"/>
                <a:hlinkClick r:id="rId3"/>
              </a:rPr>
              <a:t>qüsurları</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ilə</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əlaqədar</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ürəkdaxili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hemodinamikanın</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dəyişməsi</a:t>
            </a:r>
            <a:r>
              <a:rPr lang="en-US" sz="2300" b="0" i="0" dirty="0">
                <a:solidFill>
                  <a:srgbClr val="766F54"/>
                </a:solidFill>
                <a:effectLst/>
                <a:latin typeface="Calibri" panose="020F0502020204030204" pitchFamily="34" charset="0"/>
              </a:rPr>
              <a:t> </a:t>
            </a:r>
            <a:r>
              <a:rPr lang="en-US" sz="2300" b="0" i="0" dirty="0" err="1">
                <a:solidFill>
                  <a:srgbClr val="766F54"/>
                </a:solidFill>
                <a:effectLst/>
                <a:latin typeface="Calibri" panose="020F0502020204030204" pitchFamily="34" charset="0"/>
              </a:rPr>
              <a:t>aiddir</a:t>
            </a:r>
            <a:r>
              <a:rPr lang="en-US" b="0" i="0" dirty="0">
                <a:solidFill>
                  <a:srgbClr val="766F54"/>
                </a:solidFill>
                <a:effectLst/>
                <a:latin typeface="Calibri" panose="020F0502020204030204" pitchFamily="34" charset="0"/>
              </a:rPr>
              <a:t>.</a:t>
            </a:r>
            <a:endParaRPr lang="en-US" dirty="0">
              <a:solidFill>
                <a:srgbClr val="766F54"/>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159" y="398823"/>
            <a:ext cx="8911687" cy="1280890"/>
          </a:xfrm>
        </p:spPr>
        <p:txBody>
          <a:bodyPr/>
          <a:lstStyle/>
          <a:p>
            <a:r>
              <a:rPr lang="az-Latn-AZ" dirty="0">
                <a:solidFill>
                  <a:srgbClr val="C00000"/>
                </a:solidFill>
              </a:rPr>
              <a:t>Patoloji anatomiyası</a:t>
            </a:r>
            <a:endParaRPr lang="en-US" dirty="0">
              <a:solidFill>
                <a:srgbClr val="C00000"/>
              </a:solidFill>
            </a:endParaRPr>
          </a:p>
        </p:txBody>
      </p:sp>
      <p:pic>
        <p:nvPicPr>
          <p:cNvPr id="5" name="Рисунок 4"/>
          <p:cNvPicPr>
            <a:picLocks noChangeAspect="1"/>
          </p:cNvPicPr>
          <p:nvPr/>
        </p:nvPicPr>
        <p:blipFill>
          <a:blip r:embed="rId1"/>
          <a:stretch>
            <a:fillRect/>
          </a:stretch>
        </p:blipFill>
        <p:spPr>
          <a:xfrm>
            <a:off x="7435332" y="1559128"/>
            <a:ext cx="4545496" cy="3739744"/>
          </a:xfrm>
          <a:prstGeom prst="rect">
            <a:avLst/>
          </a:prstGeom>
        </p:spPr>
      </p:pic>
      <p:sp>
        <p:nvSpPr>
          <p:cNvPr id="3" name="Объект 2"/>
          <p:cNvSpPr>
            <a:spLocks noGrp="1"/>
          </p:cNvSpPr>
          <p:nvPr>
            <p:ph idx="1"/>
          </p:nvPr>
        </p:nvSpPr>
        <p:spPr>
          <a:xfrm>
            <a:off x="1047784" y="1281396"/>
            <a:ext cx="6467061" cy="5835022"/>
          </a:xfrm>
        </p:spPr>
        <p:txBody>
          <a:bodyPr>
            <a:normAutofit/>
          </a:bodyPr>
          <a:lstStyle/>
          <a:p>
            <a:r>
              <a:rPr lang="az-Latn-AZ" sz="2000" dirty="0"/>
              <a:t>Əsasən aortal az hallarda isə mitral qapaq zədələnir</a:t>
            </a:r>
            <a:r>
              <a:rPr lang="en-US" sz="2000" dirty="0"/>
              <a:t>.</a:t>
            </a:r>
            <a:r>
              <a:rPr lang="az-Latn-AZ" sz="2000" dirty="0"/>
              <a:t> Polipoz xoralı prosesdir: zədələnmiş nahiyələrdə iri polipəbənzər trombotik kütlələrlə örtülmüş xoralı defektlər əmələ gəlir. Arakəsmələrin anevrizması baş verə bilər. Nekroz ocağı limfoid hüceyrələr və histiositlərlə örtülür</a:t>
            </a:r>
            <a:r>
              <a:rPr lang="en-US" sz="2000" dirty="0"/>
              <a:t>.</a:t>
            </a:r>
            <a:r>
              <a:rPr lang="az-Latn-AZ" sz="2000" dirty="0"/>
              <a:t> Qranulyasiya toxuması qalınlaşır</a:t>
            </a:r>
            <a:r>
              <a:rPr lang="en-US" sz="2000" dirty="0"/>
              <a:t>,</a:t>
            </a:r>
            <a:r>
              <a:rPr lang="az-Latn-AZ" sz="2000" dirty="0"/>
              <a:t> bu da qapaqların deformasiyasına səbəb olur. Kiçik qan damarlarının zədələnməsi nəticəsində vaskulit</a:t>
            </a:r>
            <a:r>
              <a:rPr lang="en-US" sz="2000" dirty="0"/>
              <a:t>,</a:t>
            </a:r>
            <a:r>
              <a:rPr lang="az-Latn-AZ" sz="2000" dirty="0"/>
              <a:t> trombovaskulit</a:t>
            </a:r>
            <a:r>
              <a:rPr lang="en-US" sz="2000" dirty="0"/>
              <a:t>,</a:t>
            </a:r>
            <a:r>
              <a:rPr lang="az-Latn-AZ" sz="2000" dirty="0"/>
              <a:t> damar divarı keçiriciliyinin pozulması nəticəsində dəri və selikli qişalarda qansızmalar olur. Böyrəklərin</a:t>
            </a:r>
            <a:r>
              <a:rPr lang="en-US" sz="2000" dirty="0"/>
              <a:t>,</a:t>
            </a:r>
            <a:r>
              <a:rPr lang="az-Latn-AZ" sz="2000" dirty="0"/>
              <a:t> qaraciyərin</a:t>
            </a:r>
            <a:r>
              <a:rPr lang="en-US" sz="2000" dirty="0"/>
              <a:t>,</a:t>
            </a:r>
            <a:r>
              <a:rPr lang="az-Latn-AZ" sz="2000" dirty="0"/>
              <a:t> gözün torlu qişasının</a:t>
            </a:r>
            <a:r>
              <a:rPr lang="en-US" sz="2000" dirty="0"/>
              <a:t>,</a:t>
            </a:r>
            <a:r>
              <a:rPr lang="az-Latn-AZ" sz="2000" dirty="0"/>
              <a:t> beynin kiçik qan damarları zədələnir.</a:t>
            </a:r>
            <a:endParaRPr lang="en-US" sz="200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stretch>
            <a:fillRect/>
          </a:stretch>
        </p:blipFill>
        <p:spPr>
          <a:xfrm>
            <a:off x="2050181" y="1029903"/>
            <a:ext cx="8393230" cy="4881947"/>
          </a:xfrm>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4873" y="2822713"/>
            <a:ext cx="8911687" cy="3057939"/>
          </a:xfrm>
        </p:spPr>
        <p:txBody>
          <a:bodyPr>
            <a:normAutofit fontScale="90000"/>
          </a:bodyPr>
          <a:lstStyle/>
          <a:p>
            <a:r>
              <a:rPr lang="en-US" b="0" i="0" dirty="0" err="1">
                <a:solidFill>
                  <a:srgbClr val="000000"/>
                </a:solidFill>
                <a:effectLst/>
                <a:latin typeface="Calibri" panose="020F0502020204030204" pitchFamily="34" charset="0"/>
              </a:rPr>
              <a:t>İnfeksion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endokarditin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klinik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təzahürləri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bakteriemiya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toksinemiya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nəticəsində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meydana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çıxır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Xəstələr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halsızlıq</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təngnəfəslik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yorğunluq</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iştahsızlıq</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bədən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çəkisinin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itirilməsindən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şikayətlənir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İnfeksion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endokardit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üçün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titrətmə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və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güclü</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bəzən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profuz</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tərləmə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ilə</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müşayiət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olunan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yüksək</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hərarət</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subfebril</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rəqəmlərdən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başlayaraq</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hektiki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qızdırmaya</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qədər</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xarakterikdir</a:t>
            </a:r>
            <a:r>
              <a:rPr lang="en-US" b="0" i="0" dirty="0">
                <a:solidFill>
                  <a:srgbClr val="000000"/>
                </a:solidFill>
                <a:effectLst/>
                <a:latin typeface="Calibri" panose="020F0502020204030204" pitchFamily="34" charset="0"/>
              </a:rPr>
              <a:t>. </a:t>
            </a:r>
            <a:endParaRPr lang="en-US" dirty="0"/>
          </a:p>
        </p:txBody>
      </p:sp>
      <p:pic>
        <p:nvPicPr>
          <p:cNvPr id="7" name="Рисунок 6"/>
          <p:cNvPicPr>
            <a:picLocks noChangeAspect="1"/>
          </p:cNvPicPr>
          <p:nvPr/>
        </p:nvPicPr>
        <p:blipFill>
          <a:blip r:embed="rId1"/>
          <a:stretch>
            <a:fillRect/>
          </a:stretch>
        </p:blipFill>
        <p:spPr>
          <a:xfrm>
            <a:off x="1579286" y="553761"/>
            <a:ext cx="2619375" cy="2095500"/>
          </a:xfrm>
          <a:prstGeom prst="rect">
            <a:avLst/>
          </a:prstGeom>
        </p:spPr>
      </p:pic>
      <p:pic>
        <p:nvPicPr>
          <p:cNvPr id="15" name="Объект 14"/>
          <p:cNvPicPr>
            <a:picLocks noGrp="1" noChangeAspect="1"/>
          </p:cNvPicPr>
          <p:nvPr>
            <p:ph idx="1"/>
          </p:nvPr>
        </p:nvPicPr>
        <p:blipFill>
          <a:blip r:embed="rId2"/>
          <a:stretch>
            <a:fillRect/>
          </a:stretch>
        </p:blipFill>
        <p:spPr>
          <a:xfrm>
            <a:off x="4819649" y="553761"/>
            <a:ext cx="2734089" cy="2095500"/>
          </a:xfrm>
        </p:spPr>
      </p:pic>
      <p:pic>
        <p:nvPicPr>
          <p:cNvPr id="19" name="Рисунок 18"/>
          <p:cNvPicPr>
            <a:picLocks noChangeAspect="1"/>
          </p:cNvPicPr>
          <p:nvPr/>
        </p:nvPicPr>
        <p:blipFill>
          <a:blip r:embed="rId3"/>
          <a:stretch>
            <a:fillRect/>
          </a:stretch>
        </p:blipFill>
        <p:spPr>
          <a:xfrm>
            <a:off x="7986160" y="553761"/>
            <a:ext cx="2840866" cy="2095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7727</Words>
  <Application>WPS Presentation</Application>
  <PresentationFormat>Широкоэкранный</PresentationFormat>
  <Paragraphs>72</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SimSun</vt:lpstr>
      <vt:lpstr>Wingdings</vt:lpstr>
      <vt:lpstr>Wingdings 3</vt:lpstr>
      <vt:lpstr>Arial</vt:lpstr>
      <vt:lpstr>Calibri</vt:lpstr>
      <vt:lpstr>inherit</vt:lpstr>
      <vt:lpstr>Segoe Print</vt:lpstr>
      <vt:lpstr>Century Gothic</vt:lpstr>
      <vt:lpstr>Microsoft YaHei</vt:lpstr>
      <vt:lpstr>Arial Unicode MS</vt:lpstr>
      <vt:lpstr>Легкий дым</vt:lpstr>
      <vt:lpstr>Endokardit</vt:lpstr>
      <vt:lpstr>Endokardın iltihabi zədələnməsi endokardit adlanır.</vt:lpstr>
      <vt:lpstr>Etiologiyası müxtəlif ola bilər:</vt:lpstr>
      <vt:lpstr>Bakterial endokardit - endokardın alterativ-destruktiv dəyişikliyi ilə gedən ağır zədələnməsi olub,müxtəlif qeyri-spesifik törədicilər tərəfindən yaranır</vt:lpstr>
      <vt:lpstr>Xərtəliyin inkişafı üçün amillər </vt:lpstr>
      <vt:lpstr>PowerPoint 演示文稿</vt:lpstr>
      <vt:lpstr>Patoloji anatomiyası</vt:lpstr>
      <vt:lpstr>PowerPoint 演示文稿</vt:lpstr>
      <vt:lpstr>İnfeksion endokarditin klinik təzahürləri bakteriemiya və toksinemiya nəticəsində meydana çıxır. Xəstələr halsızlıq, təngnəfəslik, yorğunluq, iştahsızlıq, bədən çəkisinin itirilməsindən şikayətlənir. İnfeksion endokardit üçün titrətmə və güclü, bəzən profuz tərləmə ilə müşayiət olunan yüksək hərarət (subfebril rəqəmlərdən başlayaraq hektiki qızdırmaya qədər) xarakterikdir. </vt:lpstr>
      <vt:lpstr>PowerPoint 演示文稿</vt:lpstr>
      <vt:lpstr>PowerPoint 演示文稿</vt:lpstr>
      <vt:lpstr>Klinik gedişinə əsasən infeksion endokarditin aşağıdakı formaları ayırd edilir:</vt:lpstr>
      <vt:lpstr>PowerPoint 演示文稿</vt:lpstr>
      <vt:lpstr>PowerPoint 演示文稿</vt:lpstr>
      <vt:lpstr>İnfeksion endokarditin letal sonluqla nəticələnən ağırlaşmalarına septiki şok, baş beyin və ürəkdə emboliya, respirator distress-sindrom, kəskin ürək çatışmazlığı, poliorqan çatışmazlıq aiddir.</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Endokardit</dc:title>
  <dc:creator>Hp</dc:creator>
  <cp:lastModifiedBy>HELLO</cp:lastModifiedBy>
  <cp:revision>19</cp:revision>
  <dcterms:created xsi:type="dcterms:W3CDTF">2021-04-19T17:46:00Z</dcterms:created>
  <dcterms:modified xsi:type="dcterms:W3CDTF">2023-10-24T19:20:06Z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5744A3467C1C4A848CBC16B3981C85D2_13</vt:lpwstr>
  </property>
  <property fmtid="{D5CDD505-2E9C-101B-9397-08002B2CF9AE}" pid="3" name="KSOProductBuildVer">
    <vt:lpwstr>1033-12.2.0.13266</vt:lpwstr>
  </property>
</Properties>
</file>